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79" r:id="rId3"/>
    <p:sldId id="278" r:id="rId4"/>
    <p:sldId id="280" r:id="rId5"/>
    <p:sldId id="276" r:id="rId6"/>
    <p:sldId id="297" r:id="rId7"/>
    <p:sldId id="294" r:id="rId8"/>
    <p:sldId id="295" r:id="rId9"/>
    <p:sldId id="283" r:id="rId10"/>
    <p:sldId id="285" r:id="rId11"/>
    <p:sldId id="284" r:id="rId12"/>
    <p:sldId id="269" r:id="rId13"/>
    <p:sldId id="268" r:id="rId14"/>
    <p:sldId id="262" r:id="rId15"/>
    <p:sldId id="263" r:id="rId16"/>
    <p:sldId id="298" r:id="rId17"/>
    <p:sldId id="264" r:id="rId18"/>
    <p:sldId id="266" r:id="rId19"/>
    <p:sldId id="287" r:id="rId20"/>
    <p:sldId id="267" r:id="rId21"/>
    <p:sldId id="270" r:id="rId22"/>
    <p:sldId id="271" r:id="rId23"/>
    <p:sldId id="272" r:id="rId24"/>
    <p:sldId id="275" r:id="rId25"/>
    <p:sldId id="296" r:id="rId26"/>
    <p:sldId id="273" r:id="rId27"/>
    <p:sldId id="289" r:id="rId28"/>
    <p:sldId id="290" r:id="rId29"/>
    <p:sldId id="291" r:id="rId30"/>
    <p:sldId id="292" r:id="rId31"/>
    <p:sldId id="258" r:id="rId32"/>
    <p:sldId id="259" r:id="rId33"/>
    <p:sldId id="293" r:id="rId34"/>
    <p:sldId id="282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02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3A3ABE-7BCE-4676-A588-DF49551E4AB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14C00D-7AE6-4EA1-9AAD-10475E03D8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268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9CDF-50B4-4784-8A82-E8A8F2A8E755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A458B-0FE3-455F-B6C9-FA739E672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474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9CDF-50B4-4784-8A82-E8A8F2A8E755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A458B-0FE3-455F-B6C9-FA739E672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417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9CDF-50B4-4784-8A82-E8A8F2A8E755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A458B-0FE3-455F-B6C9-FA739E672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873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9CDF-50B4-4784-8A82-E8A8F2A8E755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A458B-0FE3-455F-B6C9-FA739E672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950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9CDF-50B4-4784-8A82-E8A8F2A8E755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A458B-0FE3-455F-B6C9-FA739E672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55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9CDF-50B4-4784-8A82-E8A8F2A8E755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A458B-0FE3-455F-B6C9-FA739E672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694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9CDF-50B4-4784-8A82-E8A8F2A8E755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A458B-0FE3-455F-B6C9-FA739E672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45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9CDF-50B4-4784-8A82-E8A8F2A8E755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A458B-0FE3-455F-B6C9-FA739E672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485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9CDF-50B4-4784-8A82-E8A8F2A8E755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A458B-0FE3-455F-B6C9-FA739E672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638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9CDF-50B4-4784-8A82-E8A8F2A8E755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A458B-0FE3-455F-B6C9-FA739E672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765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9CDF-50B4-4784-8A82-E8A8F2A8E755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A458B-0FE3-455F-B6C9-FA739E672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641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B9CDF-50B4-4784-8A82-E8A8F2A8E755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A458B-0FE3-455F-B6C9-FA739E672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7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fppkdo.ru/pluginfile.php?file=/140948/mod_resource/content/1/organizatsiya_povisheiya_kvalifikatsii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wmf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ingram39.ru/publications/materialy-dlya-detey/" TargetMode="External"/><Relationship Id="rId7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cfg.usue.ru/" TargetMode="External"/><Relationship Id="rId5" Type="http://schemas.openxmlformats.org/officeDocument/2006/relationships/hyperlink" Target="https://vk.com/rcfg24" TargetMode="External"/><Relationship Id="rId4" Type="http://schemas.openxmlformats.org/officeDocument/2006/relationships/hyperlink" Target="https://&#1084;&#1086;&#1080;&#1092;&#1080;&#1085;&#1072;&#1085;&#1089;&#1099;.&#1088;&#1092;/events/finansovye-igry-dlya-detej-i-vsej-semi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perm.hse.ru/fmc/" TargetMode="External"/><Relationship Id="rId2" Type="http://schemas.openxmlformats.org/officeDocument/2006/relationships/hyperlink" Target="https://fincult.info/teaching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inobr.permkrai.ru/deyatelnost/deyatelnost" TargetMode="External"/><Relationship Id="rId4" Type="http://schemas.openxmlformats.org/officeDocument/2006/relationships/hyperlink" Target="https://mfin.permkrai.ru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lavbukh.ru/npd/edoc/81_10635741" TargetMode="External"/><Relationship Id="rId2" Type="http://schemas.openxmlformats.org/officeDocument/2006/relationships/hyperlink" Target="https://minfin.gov.ru/ru/om/fingram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vk.com/away.php?to=https%3A%2F%2Fwww.consultant.ru%2Fcons%2Fcgi%2Fonline.cgi%3Freq%3Ddoc%26rnd%3Dqow0ng%26base%3DLAW%26n%3D436693%23MsgMUSTo1tqg2T0v&amp;post=-202227157_1668&amp;cc_key=ckwUyJ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990000"/>
                </a:solidFill>
              </a:rPr>
              <a:t>СИСТЕМА </a:t>
            </a:r>
            <a:r>
              <a:rPr lang="ru-RU" sz="3600" b="1" dirty="0" smtClean="0">
                <a:solidFill>
                  <a:srgbClr val="990000"/>
                </a:solidFill>
              </a:rPr>
              <a:t>РАЗВИТИЯ</a:t>
            </a:r>
            <a:r>
              <a:rPr lang="ru-RU" sz="3600" b="1" dirty="0" smtClean="0">
                <a:solidFill>
                  <a:srgbClr val="990000"/>
                </a:solidFill>
              </a:rPr>
              <a:t> </a:t>
            </a:r>
            <a:r>
              <a:rPr lang="ru-RU" sz="3600" b="1" dirty="0" smtClean="0">
                <a:solidFill>
                  <a:srgbClr val="990000"/>
                </a:solidFill>
              </a:rPr>
              <a:t>ФИНАНСОВОЙ </a:t>
            </a:r>
            <a:r>
              <a:rPr lang="ru-RU" sz="3600" b="1" dirty="0" smtClean="0">
                <a:solidFill>
                  <a:srgbClr val="990000"/>
                </a:solidFill>
              </a:rPr>
              <a:t>ГРАМОТНОСТИ</a:t>
            </a:r>
            <a:endParaRPr lang="ru-RU" sz="3600" b="1" dirty="0">
              <a:solidFill>
                <a:srgbClr val="99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endParaRPr lang="ru-RU" b="1" dirty="0" smtClean="0">
              <a:solidFill>
                <a:srgbClr val="002060"/>
              </a:solidFill>
            </a:endParaRPr>
          </a:p>
          <a:p>
            <a:pPr algn="r"/>
            <a:endParaRPr lang="ru-RU" b="1" dirty="0" smtClean="0">
              <a:solidFill>
                <a:srgbClr val="002060"/>
              </a:solidFill>
            </a:endParaRPr>
          </a:p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МАДОУ </a:t>
            </a:r>
            <a:r>
              <a:rPr lang="ru-RU" sz="2000" b="1" dirty="0" smtClean="0">
                <a:solidFill>
                  <a:srgbClr val="002060"/>
                </a:solidFill>
              </a:rPr>
              <a:t>«ДЕТСКИЙ САД № 3»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ЗАМ. ЗАВ. ПО ВМР СУХОВА Ю.Л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07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7" name="Rectang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2"/>
                </a:solidFill>
                <a:latin typeface="Arial" charset="0"/>
                <a:cs typeface="Arial" charset="0"/>
              </a:rPr>
              <a:t>https://fincult.info/</a:t>
            </a:r>
            <a:endParaRPr lang="ru-RU" smtClean="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  <p:sp>
        <p:nvSpPr>
          <p:cNvPr id="45068" name="Rectangle 7">
            <a:hlinkClick r:id="rId2" tooltip="Страница 30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45069" name="Rectangle 9">
            <a:hlinkClick r:id="rId2" tooltip="Страница 30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pic>
        <p:nvPicPr>
          <p:cNvPr id="45070" name="Picture 11" descr="Шатова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58888" y="1844675"/>
            <a:ext cx="3457575" cy="4811713"/>
          </a:xfrm>
        </p:spPr>
      </p:pic>
      <p:pic>
        <p:nvPicPr>
          <p:cNvPr id="45071" name="Picture 1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219700" y="1628775"/>
            <a:ext cx="3494088" cy="4941888"/>
          </a:xfrm>
        </p:spPr>
      </p:pic>
      <p:pic>
        <p:nvPicPr>
          <p:cNvPr id="45064" name="DefaultOcx"/>
          <p:cNvPicPr preferRelativeResize="0">
            <a:picLocks noChangeArrowheads="1" noChangeShapeType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5613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66" name="HTMLText1"/>
          <p:cNvPicPr preferRelativeResize="0">
            <a:picLocks noChangeArrowheads="1" noChangeShapeType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5613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0862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07375" cy="1152525"/>
          </a:xfrm>
        </p:spPr>
        <p:txBody>
          <a:bodyPr>
            <a:normAutofit fontScale="90000"/>
          </a:bodyPr>
          <a:lstStyle/>
          <a:p>
            <a:r>
              <a:rPr lang="en-US" smtClean="0">
                <a:solidFill>
                  <a:schemeClr val="accent1"/>
                </a:solidFill>
                <a:latin typeface="Arial" charset="0"/>
                <a:cs typeface="Arial" charset="0"/>
              </a:rPr>
              <a:t>https://fincult.info/</a:t>
            </a:r>
            <a:r>
              <a:rPr lang="ru-RU" smtClean="0">
                <a:solidFill>
                  <a:schemeClr val="accent1"/>
                </a:solidFill>
                <a:latin typeface="Arial" charset="0"/>
                <a:cs typeface="Arial" charset="0"/>
              </a:rPr>
              <a:t> </a:t>
            </a:r>
            <a:br>
              <a:rPr lang="ru-RU" smtClean="0">
                <a:solidFill>
                  <a:schemeClr val="accent1"/>
                </a:solidFill>
                <a:latin typeface="Arial" charset="0"/>
                <a:cs typeface="Arial" charset="0"/>
              </a:rPr>
            </a:br>
            <a:r>
              <a:rPr lang="ru-RU" b="1" smtClean="0">
                <a:solidFill>
                  <a:schemeClr val="accent1"/>
                </a:solidFill>
                <a:latin typeface="Arial" charset="0"/>
                <a:cs typeface="Arial" charset="0"/>
              </a:rPr>
              <a:t>Финансовая культура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3238"/>
            <a:ext cx="8229600" cy="4352925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2800" b="1" cap="all" dirty="0" smtClean="0">
                <a:solidFill>
                  <a:schemeClr val="tx2"/>
                </a:solidFill>
              </a:rPr>
              <a:t>ДОШКОЛЬНОЕ ОБРАЗОВАНИЕ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ru-RU" sz="2800" dirty="0" smtClean="0">
                <a:solidFill>
                  <a:schemeClr val="tx2"/>
                </a:solidFill>
              </a:rPr>
              <a:t>Примерная парциальная образовательная программа дошкольного образования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ru-RU" sz="2800" dirty="0" smtClean="0">
                <a:solidFill>
                  <a:schemeClr val="tx2"/>
                </a:solidFill>
              </a:rPr>
              <a:t>Сборник методических материалов для дошкольников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ru-RU" sz="2800" dirty="0" smtClean="0">
                <a:solidFill>
                  <a:schemeClr val="tx2"/>
                </a:solidFill>
              </a:rPr>
              <a:t>Сборник демонстрационных материалов «Экономическое воспитание дошкольников: формирование предпосылок финансовой грамотности»</a:t>
            </a:r>
          </a:p>
          <a:p>
            <a:pPr>
              <a:defRPr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22151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Опыт регионов по формированию финансовой грамотности дошкольников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Логотип со слоганом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2132856"/>
            <a:ext cx="209857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915816" y="1600200"/>
            <a:ext cx="5770984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tx2"/>
                </a:solidFill>
              </a:rPr>
              <a:t>Калининградская область </a:t>
            </a:r>
            <a:r>
              <a:rPr lang="en-US" sz="1400" dirty="0">
                <a:hlinkClick r:id="rId3"/>
              </a:rPr>
              <a:t>https://www.fingram39.ru/publications/materialy-dlya-detey</a:t>
            </a:r>
            <a:r>
              <a:rPr lang="en-US" sz="1400" dirty="0" smtClean="0">
                <a:hlinkClick r:id="rId3"/>
              </a:rPr>
              <a:t>/</a:t>
            </a:r>
            <a:endParaRPr lang="ru-RU" sz="1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tx2"/>
                </a:solidFill>
              </a:rPr>
              <a:t>Архангельская область </a:t>
            </a:r>
            <a:r>
              <a:rPr lang="ru-RU" dirty="0" smtClean="0"/>
              <a:t>- Сайт «Мои финансы» </a:t>
            </a:r>
            <a:r>
              <a:rPr lang="en-US" sz="1400" dirty="0">
                <a:hlinkClick r:id="rId4"/>
              </a:rPr>
              <a:t>https://xn--80apaohbc3aw9e.xn--p1ai/events/finansovye-igry-dlya-detej-i-vsej-semi</a:t>
            </a:r>
            <a:r>
              <a:rPr lang="en-US" sz="1400" dirty="0" smtClean="0">
                <a:hlinkClick r:id="rId4"/>
              </a:rPr>
              <a:t>/</a:t>
            </a:r>
            <a:r>
              <a:rPr lang="ru-RU" sz="1400" dirty="0" smtClean="0"/>
              <a:t>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tx2"/>
                </a:solidFill>
              </a:rPr>
              <a:t>Красноярский край </a:t>
            </a:r>
            <a:r>
              <a:rPr lang="ru-RU" dirty="0" smtClean="0"/>
              <a:t>- Сайт РЦФГ </a:t>
            </a:r>
            <a:r>
              <a:rPr lang="en-US" sz="1400" dirty="0">
                <a:hlinkClick r:id="rId5"/>
              </a:rPr>
              <a:t>https://</a:t>
            </a:r>
            <a:r>
              <a:rPr lang="en-US" sz="1400" dirty="0" smtClean="0">
                <a:hlinkClick r:id="rId5"/>
              </a:rPr>
              <a:t>vk.com/rcfg24</a:t>
            </a:r>
            <a:r>
              <a:rPr lang="ru-RU" sz="1400" dirty="0" smtClean="0"/>
              <a:t> 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tx2"/>
                </a:solidFill>
              </a:rPr>
              <a:t>Свердловская область </a:t>
            </a:r>
            <a:r>
              <a:rPr lang="ru-RU" dirty="0" smtClean="0"/>
              <a:t>- Сайт РЦФГ </a:t>
            </a:r>
            <a:r>
              <a:rPr lang="en-US" sz="1400" dirty="0" smtClean="0">
                <a:hlinkClick r:id="rId6"/>
              </a:rPr>
              <a:t>http</a:t>
            </a:r>
            <a:r>
              <a:rPr lang="en-US" sz="1400" dirty="0">
                <a:hlinkClick r:id="rId6"/>
              </a:rPr>
              <a:t>://rcfg.usue.ru</a:t>
            </a:r>
            <a:r>
              <a:rPr lang="en-US" sz="1400" dirty="0" smtClean="0">
                <a:hlinkClick r:id="rId6"/>
              </a:rPr>
              <a:t>/</a:t>
            </a:r>
            <a:r>
              <a:rPr lang="ru-RU" sz="1400" dirty="0" smtClean="0"/>
              <a:t> </a:t>
            </a:r>
          </a:p>
          <a:p>
            <a:pPr>
              <a:buFont typeface="Wingdings" panose="05000000000000000000" pitchFamily="2" charset="2"/>
              <a:buChar char="v"/>
            </a:pPr>
            <a:endParaRPr lang="ru-RU" sz="1400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55126" y="1675616"/>
            <a:ext cx="1243692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036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Информационные сайты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Пермского края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Сайт Центрального банка РФ </a:t>
            </a:r>
            <a:r>
              <a:rPr lang="ru-RU" b="1" dirty="0" smtClean="0">
                <a:solidFill>
                  <a:srgbClr val="C00000"/>
                </a:solidFill>
              </a:rPr>
              <a:t>-   </a:t>
            </a:r>
            <a:r>
              <a:rPr lang="en-US" b="1" dirty="0" smtClean="0">
                <a:solidFill>
                  <a:srgbClr val="C00000"/>
                </a:solidFill>
              </a:rPr>
              <a:t>fincult.info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://fincult.info/teaching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ru-RU" dirty="0" smtClean="0"/>
              <a:t>Сайт </a:t>
            </a:r>
            <a:r>
              <a:rPr lang="ru-RU" dirty="0"/>
              <a:t>НИУ </a:t>
            </a:r>
            <a:r>
              <a:rPr lang="ru-RU" dirty="0" smtClean="0"/>
              <a:t>ВЭШ «Межрегионального методического центра по финансовой грамотности»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://perm.hse.ru/fmc</a:t>
            </a:r>
            <a:r>
              <a:rPr lang="en-US" dirty="0" smtClean="0">
                <a:hlinkClick r:id="rId3"/>
              </a:rPr>
              <a:t>/</a:t>
            </a:r>
            <a:r>
              <a:rPr lang="ru-RU" dirty="0" smtClean="0"/>
              <a:t> </a:t>
            </a:r>
          </a:p>
          <a:p>
            <a:r>
              <a:rPr lang="ru-RU" dirty="0" smtClean="0"/>
              <a:t>Сайт Министерства финансов Пермского края «Будь финансово грамотным» </a:t>
            </a:r>
            <a:r>
              <a:rPr lang="en-US" dirty="0">
                <a:hlinkClick r:id="rId4"/>
              </a:rPr>
              <a:t>https://mfin.permkrai.ru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r>
              <a:rPr lang="ru-RU" dirty="0" smtClean="0"/>
              <a:t>Сайт Министерства образования и науки Пермского края ( вкладка </a:t>
            </a:r>
            <a:r>
              <a:rPr lang="ru-RU" u="sng" dirty="0" smtClean="0">
                <a:solidFill>
                  <a:schemeClr val="tx2"/>
                </a:solidFill>
                <a:hlinkClick r:id="rId5"/>
              </a:rPr>
              <a:t>«Деятельность»)</a:t>
            </a:r>
          </a:p>
          <a:p>
            <a:pPr marL="0" indent="0">
              <a:buNone/>
            </a:pPr>
            <a:r>
              <a:rPr lang="en-US" dirty="0" smtClean="0">
                <a:hlinkClick r:id="rId5"/>
              </a:rPr>
              <a:t>https</a:t>
            </a:r>
            <a:r>
              <a:rPr lang="en-US" dirty="0">
                <a:hlinkClick r:id="rId5"/>
              </a:rPr>
              <a:t>://</a:t>
            </a:r>
            <a:r>
              <a:rPr lang="en-US" dirty="0" smtClean="0">
                <a:hlinkClick r:id="rId5"/>
              </a:rPr>
              <a:t>minobr.permkrai.ru/deyatelnost/deyatelnost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46488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Пермский край является регионом-участником проекта Министерства финансов России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i="1" dirty="0" smtClean="0"/>
              <a:t>«Содействие повышению уровня финансовой грамотности населения и развитию финансового образования в Российской Федерации и Всемирного банка» </a:t>
            </a:r>
            <a:r>
              <a:rPr lang="en-US" sz="1400" i="1" dirty="0">
                <a:hlinkClick r:id="rId2"/>
              </a:rPr>
              <a:t>https://minfin.gov.ru/ru/om/fingram</a:t>
            </a:r>
            <a:r>
              <a:rPr lang="en-US" sz="1400" i="1" dirty="0" smtClean="0">
                <a:hlinkClick r:id="rId2"/>
              </a:rPr>
              <a:t>/</a:t>
            </a:r>
            <a:r>
              <a:rPr lang="ru-RU" sz="1400" i="1" dirty="0" smtClean="0"/>
              <a:t> </a:t>
            </a:r>
            <a:r>
              <a:rPr lang="ru-RU" sz="2800" i="1" dirty="0" smtClean="0"/>
              <a:t>_______________________________________</a:t>
            </a:r>
          </a:p>
          <a:p>
            <a:r>
              <a:rPr lang="ru-RU" sz="1800" dirty="0" smtClean="0">
                <a:solidFill>
                  <a:srgbClr val="002060"/>
                </a:solidFill>
              </a:rPr>
              <a:t>Региональная подпрограмма </a:t>
            </a:r>
            <a:r>
              <a:rPr lang="ru-RU" sz="1800" dirty="0">
                <a:solidFill>
                  <a:srgbClr val="002060"/>
                </a:solidFill>
              </a:rPr>
              <a:t>"Повышение бюджетной и финансовой грамотности, развитие правовой культуры и правосознания населения Пермского </a:t>
            </a:r>
            <a:r>
              <a:rPr lang="ru-RU" sz="1800" dirty="0" smtClean="0">
                <a:solidFill>
                  <a:srgbClr val="002060"/>
                </a:solidFill>
              </a:rPr>
              <a:t>края в рамках </a:t>
            </a:r>
            <a:r>
              <a:rPr lang="ru-RU" sz="1800" dirty="0" smtClean="0"/>
              <a:t>Государственной </a:t>
            </a:r>
            <a:r>
              <a:rPr lang="ru-RU" sz="1800" dirty="0"/>
              <a:t>программы Пермского края «Общество и власть</a:t>
            </a:r>
            <a:r>
              <a:rPr lang="ru-RU" sz="1800" dirty="0" smtClean="0"/>
              <a:t>» </a:t>
            </a:r>
            <a:r>
              <a:rPr lang="ru-RU" sz="1800" dirty="0" smtClean="0">
                <a:hlinkClick r:id="rId3"/>
              </a:rPr>
              <a:t>https</a:t>
            </a:r>
            <a:r>
              <a:rPr lang="ru-RU" sz="1800" dirty="0">
                <a:hlinkClick r:id="rId3"/>
              </a:rPr>
              <a:t>://www.glavbukh.ru/npd/edoc/81_10635741</a:t>
            </a:r>
            <a:endParaRPr lang="ru-RU" sz="1800" dirty="0"/>
          </a:p>
          <a:p>
            <a:pPr marL="0" indent="0" algn="ctr"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(</a:t>
            </a:r>
            <a:r>
              <a:rPr lang="ru-RU" sz="1800" i="1" dirty="0" smtClean="0">
                <a:solidFill>
                  <a:srgbClr val="002060"/>
                </a:solidFill>
              </a:rPr>
              <a:t>Постановление </a:t>
            </a:r>
            <a:r>
              <a:rPr lang="ru-RU" sz="1800" i="1" dirty="0">
                <a:solidFill>
                  <a:srgbClr val="002060"/>
                </a:solidFill>
              </a:rPr>
              <a:t>Правительства Пермского края от 24.12.2019 № </a:t>
            </a:r>
            <a:r>
              <a:rPr lang="ru-RU" sz="1800" i="1" dirty="0" smtClean="0">
                <a:solidFill>
                  <a:srgbClr val="002060"/>
                </a:solidFill>
              </a:rPr>
              <a:t>976-п</a:t>
            </a:r>
            <a:r>
              <a:rPr lang="ru-RU" sz="1800" dirty="0" smtClean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2815519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941" y="404664"/>
            <a:ext cx="8229600" cy="1872208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Региональная подпрограмма "Повышение бюджетной и финансовой грамотности, развитие правовой культуры и правосознания населения Пермского края в рамках Государственной программы Пермского края «Общество и власть»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НАПРАВЛЕНИЯ РЕАЛИЗАЦИИ ПРОГРАММЫ:</a:t>
            </a:r>
          </a:p>
          <a:p>
            <a:r>
              <a:rPr lang="ru-RU" sz="2400" dirty="0" smtClean="0"/>
              <a:t>п.2 «..Повышение </a:t>
            </a:r>
            <a:r>
              <a:rPr lang="ru-RU" sz="2400" dirty="0"/>
              <a:t>правовой и финансовой грамотности населения Пермского </a:t>
            </a:r>
            <a:r>
              <a:rPr lang="ru-RU" sz="2400" dirty="0" smtClean="0"/>
              <a:t>края…»</a:t>
            </a:r>
          </a:p>
          <a:p>
            <a:r>
              <a:rPr lang="ru-RU" sz="2400" dirty="0" smtClean="0"/>
              <a:t>Информационно – методическое обеспечение реализации образовательной деятельности по финансовой грамотности</a:t>
            </a:r>
          </a:p>
          <a:p>
            <a:r>
              <a:rPr lang="ru-RU" sz="2400" dirty="0" smtClean="0"/>
              <a:t>Внедрение основ финансовой грамотности в практику работы образовательных учреждений всех ступеней образования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259442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11560" y="404664"/>
            <a:ext cx="7618040" cy="57214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b="1" dirty="0">
                <a:solidFill>
                  <a:srgbClr val="C00000"/>
                </a:solidFill>
              </a:rPr>
              <a:t>Сформировать финансовую грамотность как совокупность знаний, навыков, умений и установок</a:t>
            </a:r>
            <a:r>
              <a:rPr lang="ru-RU" sz="4000" b="1" dirty="0"/>
              <a:t> в финансовой сфере </a:t>
            </a:r>
            <a:endParaRPr lang="ru-RU" sz="4000" dirty="0"/>
          </a:p>
          <a:p>
            <a:pPr marL="0" indent="0" algn="just">
              <a:buNone/>
            </a:pPr>
            <a:r>
              <a:rPr lang="ru-RU" sz="4000" b="1" dirty="0"/>
              <a:t>— </a:t>
            </a:r>
            <a:r>
              <a:rPr lang="ru-RU" sz="4000" b="1" dirty="0">
                <a:solidFill>
                  <a:srgbClr val="C00000"/>
                </a:solidFill>
              </a:rPr>
              <a:t>задача,</a:t>
            </a:r>
            <a:r>
              <a:rPr lang="ru-RU" sz="4000" b="1" dirty="0"/>
              <a:t> стоящая сегодня перед </a:t>
            </a:r>
            <a:r>
              <a:rPr lang="ru-RU" sz="4000" b="1" dirty="0">
                <a:solidFill>
                  <a:srgbClr val="C00000"/>
                </a:solidFill>
              </a:rPr>
              <a:t>образовательной системой.</a:t>
            </a:r>
            <a:endParaRPr lang="ru-RU" sz="4000" dirty="0">
              <a:solidFill>
                <a:srgbClr val="C00000"/>
              </a:solidFill>
            </a:endParaRPr>
          </a:p>
          <a:p>
            <a:pPr algn="just"/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743593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solidFill>
                  <a:srgbClr val="002060"/>
                </a:solidFill>
              </a:rPr>
              <a:t>Направления реализации проекта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повышение профессиональной компетентности </a:t>
            </a:r>
            <a:r>
              <a:rPr lang="ru-RU" sz="3200" b="1" dirty="0" smtClean="0">
                <a:solidFill>
                  <a:srgbClr val="C00000"/>
                </a:solidFill>
              </a:rPr>
              <a:t>педагогов :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НИПУ ВЭШ «Межрегиональный методический центр по финансовой грамотности общего и среднего образования» с 2019 г.</a:t>
            </a:r>
          </a:p>
          <a:p>
            <a:r>
              <a:rPr lang="ru-RU" sz="2400" dirty="0"/>
              <a:t>Раздел «Будь финансово – грамотным на сайте Министерства финансов Пермского края</a:t>
            </a:r>
          </a:p>
          <a:p>
            <a:r>
              <a:rPr lang="ru-RU" sz="2400" dirty="0" smtClean="0"/>
              <a:t>РИНО ПГНИУ «Краевая опорная площадка по апробации программы по финансово – экономической грамотности для дошкольников</a:t>
            </a:r>
            <a:r>
              <a:rPr lang="ru-RU" sz="2400" dirty="0" smtClean="0">
                <a:solidFill>
                  <a:srgbClr val="C00000"/>
                </a:solidFill>
              </a:rPr>
              <a:t>»                        21 муниципальный район</a:t>
            </a:r>
          </a:p>
          <a:p>
            <a:r>
              <a:rPr lang="ru-RU" sz="2400" dirty="0" smtClean="0"/>
              <a:t>КПК «Дошкольный возраст: формирование предпосылок финансовой грамотности»                                   </a:t>
            </a:r>
            <a:r>
              <a:rPr lang="ru-RU" sz="2200" dirty="0" smtClean="0">
                <a:solidFill>
                  <a:srgbClr val="C00000"/>
                </a:solidFill>
              </a:rPr>
              <a:t>более </a:t>
            </a:r>
            <a:r>
              <a:rPr lang="ru-RU" sz="2200" dirty="0" smtClean="0">
                <a:solidFill>
                  <a:srgbClr val="C00000"/>
                </a:solidFill>
              </a:rPr>
              <a:t>1200 </a:t>
            </a:r>
            <a:r>
              <a:rPr lang="ru-RU" sz="2200" dirty="0" smtClean="0">
                <a:solidFill>
                  <a:srgbClr val="C00000"/>
                </a:solidFill>
              </a:rPr>
              <a:t>педагогов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4860032" y="5589240"/>
            <a:ext cx="1008112" cy="288032"/>
          </a:xfrm>
          <a:prstGeom prst="rightArrow">
            <a:avLst>
              <a:gd name="adj1" fmla="val 50000"/>
              <a:gd name="adj2" fmla="val 571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912" y="4365104"/>
            <a:ext cx="936104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1737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>
                <a:solidFill>
                  <a:srgbClr val="002060"/>
                </a:solidFill>
              </a:rPr>
              <a:t>Авторские программы по экономическому образованию: 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u="sng" dirty="0" smtClean="0">
                <a:solidFill>
                  <a:srgbClr val="C00000"/>
                </a:solidFill>
              </a:rPr>
              <a:t>информационно-методическое обеспечение </a:t>
            </a:r>
            <a:r>
              <a:rPr lang="ru-RU" sz="2800" dirty="0" smtClean="0">
                <a:solidFill>
                  <a:srgbClr val="002060"/>
                </a:solidFill>
              </a:rPr>
              <a:t>реализации образовательной деятельности по финансовой грамотности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err="1" smtClean="0"/>
              <a:t>Курак</a:t>
            </a:r>
            <a:r>
              <a:rPr lang="ru-RU" sz="2000" dirty="0" smtClean="0"/>
              <a:t> Е.А. Экономическое воспитание дошкольников</a:t>
            </a:r>
          </a:p>
          <a:p>
            <a:pPr marL="0" indent="0">
              <a:buNone/>
            </a:pPr>
            <a:r>
              <a:rPr lang="ru-RU" sz="1400" i="1" dirty="0" smtClean="0"/>
              <a:t>Программа развития. – М.,2002</a:t>
            </a:r>
          </a:p>
          <a:p>
            <a:r>
              <a:rPr lang="ru-RU" sz="2000" dirty="0" smtClean="0"/>
              <a:t>Шатова А.Д. Экономическое воспитание дошкольников</a:t>
            </a:r>
          </a:p>
          <a:p>
            <a:pPr marL="0" indent="0">
              <a:buNone/>
            </a:pPr>
            <a:r>
              <a:rPr lang="ru-RU" sz="1400" i="1" dirty="0" err="1" smtClean="0"/>
              <a:t>А.Д.Шатова</a:t>
            </a:r>
            <a:r>
              <a:rPr lang="ru-RU" sz="1400" i="1" dirty="0" smtClean="0"/>
              <a:t>. – М.,2005</a:t>
            </a:r>
          </a:p>
          <a:p>
            <a:r>
              <a:rPr lang="ru-RU" sz="2000" dirty="0" smtClean="0"/>
              <a:t>Смоленцева А.А. Введение в мир экономики, или как мы играем в экономику</a:t>
            </a:r>
          </a:p>
          <a:p>
            <a:pPr marL="0" indent="0">
              <a:buNone/>
            </a:pPr>
            <a:r>
              <a:rPr lang="ru-RU" sz="1400" i="1" dirty="0" smtClean="0"/>
              <a:t>СПб.: ДЕТСТВО – ПРЕСС, 2009</a:t>
            </a:r>
          </a:p>
          <a:p>
            <a:r>
              <a:rPr lang="ru-RU" sz="2000" dirty="0" smtClean="0"/>
              <a:t>Герасименко С.В., </a:t>
            </a:r>
            <a:r>
              <a:rPr lang="ru-RU" sz="2000" dirty="0" err="1" smtClean="0"/>
              <a:t>Маркушевская</a:t>
            </a:r>
            <a:r>
              <a:rPr lang="ru-RU" sz="2000" dirty="0" smtClean="0"/>
              <a:t> Е.А., </a:t>
            </a:r>
            <a:r>
              <a:rPr lang="ru-RU" sz="2000" dirty="0" err="1" smtClean="0"/>
              <a:t>Шайкина</a:t>
            </a:r>
            <a:r>
              <a:rPr lang="ru-RU" sz="2000" dirty="0" smtClean="0"/>
              <a:t> И.П. и др. Программа образовательного курса «Приключения кота Белобока, или экономика для малышей» </a:t>
            </a:r>
            <a:r>
              <a:rPr lang="ru-RU" sz="1400" i="1" dirty="0" smtClean="0"/>
              <a:t>Волгоград, 2015</a:t>
            </a:r>
          </a:p>
          <a:p>
            <a:r>
              <a:rPr lang="ru-RU" sz="2000" dirty="0" err="1" smtClean="0"/>
              <a:t>Семенкова</a:t>
            </a:r>
            <a:r>
              <a:rPr lang="ru-RU" sz="2000" dirty="0" smtClean="0"/>
              <a:t> Е.В, Стахович Л.В., </a:t>
            </a:r>
            <a:r>
              <a:rPr lang="ru-RU" sz="2000" dirty="0" err="1" smtClean="0"/>
              <a:t>Рыжановская</a:t>
            </a:r>
            <a:r>
              <a:rPr lang="ru-RU" sz="2000" dirty="0" smtClean="0"/>
              <a:t> Л.Ю, Образовательная программа «Азы финансовой культуры для дошкольников» </a:t>
            </a:r>
            <a:r>
              <a:rPr lang="ru-RU" sz="1500" i="1" dirty="0" smtClean="0"/>
              <a:t>ВИТА-ПРЕСС, 2019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Любимова Л.В., Региональная </a:t>
            </a:r>
            <a:r>
              <a:rPr lang="ru-RU" sz="2000" b="1" dirty="0">
                <a:solidFill>
                  <a:srgbClr val="002060"/>
                </a:solidFill>
              </a:rPr>
              <a:t>образовательная программа развития финансовой грамотности дошкольников «Открытия </a:t>
            </a:r>
            <a:r>
              <a:rPr lang="ru-RU" sz="2000" b="1" dirty="0" err="1">
                <a:solidFill>
                  <a:srgbClr val="002060"/>
                </a:solidFill>
              </a:rPr>
              <a:t>Феечки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>
                <a:solidFill>
                  <a:srgbClr val="002060"/>
                </a:solidFill>
              </a:rPr>
              <a:t>Копечки</a:t>
            </a:r>
            <a:r>
              <a:rPr lang="ru-RU" sz="2000" b="1" dirty="0">
                <a:solidFill>
                  <a:srgbClr val="002060"/>
                </a:solidFill>
              </a:rPr>
              <a:t>»</a:t>
            </a:r>
          </a:p>
          <a:p>
            <a:pPr marL="0" indent="0">
              <a:buNone/>
            </a:pPr>
            <a:r>
              <a:rPr lang="ru-RU" sz="1500" i="1" dirty="0" smtClean="0"/>
              <a:t>Л.В.Любимова.-Москва, 2020</a:t>
            </a:r>
            <a:endParaRPr lang="ru-RU" sz="1500" i="1" dirty="0"/>
          </a:p>
        </p:txBody>
      </p:sp>
    </p:spTree>
    <p:extLst>
      <p:ext uri="{BB962C8B-B14F-4D97-AF65-F5344CB8AC3E}">
        <p14:creationId xmlns:p14="http://schemas.microsoft.com/office/powerpoint/2010/main" val="35329814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Содержимое 3" descr="img3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 t="16960" b="3072"/>
          <a:stretch>
            <a:fillRect/>
          </a:stretch>
        </p:blipFill>
        <p:spPr>
          <a:xfrm>
            <a:off x="1403648" y="2492896"/>
            <a:ext cx="7128792" cy="4680818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08" y="25077"/>
            <a:ext cx="2520280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03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95513" y="404813"/>
            <a:ext cx="6048375" cy="1800225"/>
          </a:xfrm>
        </p:spPr>
        <p:txBody>
          <a:bodyPr>
            <a:normAutofit/>
          </a:bodyPr>
          <a:lstStyle/>
          <a:p>
            <a:pPr algn="r" eaLnBrk="1" hangingPunct="1"/>
            <a:r>
              <a:rPr lang="ru-RU" sz="2800" b="1" i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Распоряжение Правительства РФ от 25 сентября 2017 г. № 2039-р</a:t>
            </a:r>
          </a:p>
        </p:txBody>
      </p:sp>
      <p:sp>
        <p:nvSpPr>
          <p:cNvPr id="16386" name="Содержимое 2"/>
          <p:cNvSpPr>
            <a:spLocks noGrp="1"/>
          </p:cNvSpPr>
          <p:nvPr>
            <p:ph idx="4294967295"/>
          </p:nvPr>
        </p:nvSpPr>
        <p:spPr>
          <a:xfrm>
            <a:off x="609600" y="1295400"/>
            <a:ext cx="8001000" cy="53340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/>
            </a:r>
            <a:br>
              <a:rPr lang="ru-RU" sz="4000" b="1" dirty="0" smtClean="0">
                <a:solidFill>
                  <a:srgbClr val="00B050"/>
                </a:solidFill>
              </a:rPr>
            </a:br>
            <a:r>
              <a:rPr lang="ru-RU" sz="4000" b="1" dirty="0" smtClean="0">
                <a:solidFill>
                  <a:srgbClr val="00B050"/>
                </a:solidFill>
              </a:rPr>
              <a:t/>
            </a:r>
            <a:br>
              <a:rPr lang="ru-RU" sz="4000" b="1" dirty="0" smtClean="0">
                <a:solidFill>
                  <a:srgbClr val="00B050"/>
                </a:solidFill>
              </a:rPr>
            </a:br>
            <a:r>
              <a:rPr lang="ru-RU" sz="4800" b="1" dirty="0" smtClean="0">
                <a:solidFill>
                  <a:schemeClr val="tx2"/>
                </a:solidFill>
              </a:rPr>
              <a:t>Об утверждении Стратегии повышения финансовой грамотности в РФ</a:t>
            </a:r>
            <a:br>
              <a:rPr lang="ru-RU" sz="4800" b="1" dirty="0" smtClean="0">
                <a:solidFill>
                  <a:schemeClr val="tx2"/>
                </a:solidFill>
              </a:rPr>
            </a:br>
            <a:r>
              <a:rPr lang="ru-RU" sz="4800" b="1" dirty="0" smtClean="0">
                <a:solidFill>
                  <a:schemeClr val="tx2"/>
                </a:solidFill>
              </a:rPr>
              <a:t> на 2017 — 2023 г. г.</a:t>
            </a:r>
            <a:endParaRPr lang="ru-RU" sz="48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988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</a:rPr>
              <a:t>Опыт работы Пермского края по формированию финансово – экономической грамотности дошкольников</a:t>
            </a:r>
            <a:endParaRPr lang="ru-RU" sz="31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Любимова Л.В., Региональная образовательная программа развития финансовой грамотности дошкольников «Открытия </a:t>
            </a:r>
            <a:r>
              <a:rPr lang="ru-RU" sz="2800" dirty="0" err="1">
                <a:solidFill>
                  <a:srgbClr val="C00000"/>
                </a:solidFill>
              </a:rPr>
              <a:t>Феечки</a:t>
            </a:r>
            <a:r>
              <a:rPr lang="ru-RU" sz="2800" dirty="0">
                <a:solidFill>
                  <a:srgbClr val="C00000"/>
                </a:solidFill>
              </a:rPr>
              <a:t> </a:t>
            </a:r>
            <a:r>
              <a:rPr lang="ru-RU" sz="2800" dirty="0" err="1">
                <a:solidFill>
                  <a:srgbClr val="C00000"/>
                </a:solidFill>
              </a:rPr>
              <a:t>Копечки</a:t>
            </a:r>
            <a:r>
              <a:rPr lang="ru-RU" sz="2800" dirty="0" smtClean="0">
                <a:solidFill>
                  <a:srgbClr val="C00000"/>
                </a:solidFill>
              </a:rPr>
              <a:t>»</a:t>
            </a:r>
          </a:p>
          <a:p>
            <a:r>
              <a:rPr lang="ru-RU" sz="2800" dirty="0"/>
              <a:t>РИНО ПГНИУ «Краевая опорная площадка по апробации программы по финансово – экономической грамотности для дошкольников»</a:t>
            </a:r>
            <a:r>
              <a:rPr lang="ru-RU" sz="2800" dirty="0">
                <a:solidFill>
                  <a:srgbClr val="C00000"/>
                </a:solidFill>
              </a:rPr>
              <a:t> </a:t>
            </a:r>
            <a:r>
              <a:rPr lang="ru-RU" sz="2800" dirty="0" smtClean="0">
                <a:solidFill>
                  <a:srgbClr val="C00000"/>
                </a:solidFill>
              </a:rPr>
              <a:t>       </a:t>
            </a:r>
            <a:r>
              <a:rPr lang="ru-RU" sz="2800" u="sng" dirty="0" smtClean="0">
                <a:solidFill>
                  <a:srgbClr val="C00000"/>
                </a:solidFill>
              </a:rPr>
              <a:t>21 муниципальный район,  25 ДОУ;</a:t>
            </a:r>
          </a:p>
          <a:p>
            <a:r>
              <a:rPr lang="ru-RU" sz="2800" dirty="0" smtClean="0"/>
              <a:t>Школы финансовой грамотности  «Экономика с пелёнок»</a:t>
            </a:r>
          </a:p>
          <a:p>
            <a:r>
              <a:rPr lang="ru-RU" sz="2800" dirty="0" smtClean="0"/>
              <a:t>Ежегодный краевой форум </a:t>
            </a:r>
            <a:r>
              <a:rPr lang="ru-RU" sz="2800" dirty="0"/>
              <a:t>«Финансовая грамотность школьника: от урока к успешной жизни</a:t>
            </a:r>
            <a:r>
              <a:rPr lang="ru-RU" sz="2800" dirty="0" smtClean="0"/>
              <a:t>!»</a:t>
            </a:r>
          </a:p>
          <a:p>
            <a:r>
              <a:rPr lang="ru-RU" sz="2800" dirty="0" smtClean="0"/>
              <a:t>Единый родительский день «Финансовое просвещение детей дошкольного возраста и их родителей» </a:t>
            </a:r>
            <a:endParaRPr lang="ru-RU" sz="2800" dirty="0" smtClean="0"/>
          </a:p>
          <a:p>
            <a:r>
              <a:rPr lang="ru-RU" sz="2800" dirty="0" smtClean="0"/>
              <a:t>Ежегодная </a:t>
            </a:r>
            <a:r>
              <a:rPr lang="ru-RU" sz="2800" dirty="0" smtClean="0"/>
              <a:t>Всероссийская акция в рамках недели финансовой грамотности для детей и </a:t>
            </a:r>
            <a:r>
              <a:rPr lang="ru-RU" sz="2800" dirty="0" smtClean="0"/>
              <a:t>молодежи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39877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Направление работы ООУ в рамках реализации подпрограммы по финансовой грамотности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Конкурсы </a:t>
            </a:r>
          </a:p>
          <a:p>
            <a:r>
              <a:rPr lang="ru-RU" dirty="0" smtClean="0"/>
              <a:t>Недели финансовой грамотности</a:t>
            </a:r>
          </a:p>
          <a:p>
            <a:r>
              <a:rPr lang="ru-RU" dirty="0" smtClean="0"/>
              <a:t>Разнообразные формы совместной деятельности</a:t>
            </a:r>
          </a:p>
          <a:p>
            <a:r>
              <a:rPr lang="ru-RU" dirty="0" smtClean="0"/>
              <a:t>Развивающая предметно пространственная среда</a:t>
            </a:r>
          </a:p>
          <a:p>
            <a:r>
              <a:rPr lang="ru-RU" dirty="0" smtClean="0"/>
              <a:t>Социальное партнерство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3774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Конкурсы по финансовой грамотности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Ежегодный краевой конкурс «Формируем финансовую грамотность с детства: педагогическая премьера опыта работы по развитию финансовой грамотности»</a:t>
            </a:r>
          </a:p>
          <a:p>
            <a:r>
              <a:rPr lang="ru-RU" dirty="0" smtClean="0"/>
              <a:t>Городской конкурс «Финансовая грамотность – путь к успеху»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Городская </a:t>
            </a:r>
            <a:r>
              <a:rPr lang="ru-RU" dirty="0" err="1" smtClean="0">
                <a:solidFill>
                  <a:srgbClr val="C00000"/>
                </a:solidFill>
              </a:rPr>
              <a:t>детско</a:t>
            </a:r>
            <a:r>
              <a:rPr lang="ru-RU" dirty="0" smtClean="0">
                <a:solidFill>
                  <a:srgbClr val="C00000"/>
                </a:solidFill>
              </a:rPr>
              <a:t> – родительская конференция «Калейдоскоп семейных ценностей</a:t>
            </a:r>
            <a:r>
              <a:rPr lang="ru-RU" dirty="0" smtClean="0">
                <a:solidFill>
                  <a:srgbClr val="C00000"/>
                </a:solidFill>
              </a:rPr>
              <a:t>»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Открытый конкурс творческих работ «Путешествие денежки по реке времени»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3496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Недели финансовой грамотности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Педагоги: педагогические советы с приглашением работников Сбербанка, семинары, круглые столы с представлением и обобщением опыта работы по финансовой грамотности, выставки методических пособий, посещение экскурсий музея  Центрального банка филиал в </a:t>
            </a:r>
            <a:r>
              <a:rPr lang="ru-RU" dirty="0" err="1" smtClean="0"/>
              <a:t>г.Пермь</a:t>
            </a:r>
            <a:endParaRPr lang="ru-RU" dirty="0" smtClean="0"/>
          </a:p>
          <a:p>
            <a:r>
              <a:rPr lang="ru-RU" dirty="0" smtClean="0"/>
              <a:t>Родители: обучающие семинары, тренинги, консультирование</a:t>
            </a:r>
          </a:p>
          <a:p>
            <a:r>
              <a:rPr lang="ru-RU" dirty="0" smtClean="0"/>
              <a:t>Дети: совместная деятельность с использованием различных образовательных форматов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124744"/>
            <a:ext cx="2084040" cy="194421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437112"/>
            <a:ext cx="2016224" cy="24208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800" y="1124744"/>
            <a:ext cx="1724000" cy="24482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240" y="3140968"/>
            <a:ext cx="2520280" cy="176290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6877" y="3936507"/>
            <a:ext cx="2317123" cy="26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0503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Социальная значимость финансового просвещения дошкольника</a:t>
            </a:r>
            <a:endParaRPr lang="ru-RU" sz="3200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0469211"/>
              </p:ext>
            </p:extLst>
          </p:nvPr>
        </p:nvGraphicFramePr>
        <p:xfrm>
          <a:off x="457200" y="1600200"/>
          <a:ext cx="8291264" cy="4785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804864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Финансовая грамотность дошкольника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Первичные представления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Личностные качества: бережливость, смекалка, умение планировать, инициативность, дисциплинированность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Грамотное финансовое поведение</a:t>
                      </a:r>
                      <a:endParaRPr lang="ru-RU" dirty="0"/>
                    </a:p>
                  </a:txBody>
                  <a:tcPr/>
                </a:tc>
              </a:tr>
              <a:tr h="570984"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/>
                          </a:solidFill>
                        </a:rPr>
                        <a:t>Экономическая культура дошкольника</a:t>
                      </a:r>
                      <a:endParaRPr lang="ru-RU" sz="20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Первичные экономические представления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Личностные качества: трудолюбие, желание учиться, ответственность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Готовность принимать рациональные экономические</a:t>
                      </a:r>
                      <a:r>
                        <a:rPr lang="ru-RU" baseline="0" dirty="0" smtClean="0"/>
                        <a:t> решения</a:t>
                      </a:r>
                      <a:endParaRPr lang="ru-RU" dirty="0"/>
                    </a:p>
                  </a:txBody>
                  <a:tcPr/>
                </a:tc>
              </a:tr>
              <a:tr h="586968"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/>
                          </a:solidFill>
                        </a:rPr>
                        <a:t>Общая культура личности дошкольника</a:t>
                      </a:r>
                      <a:endParaRPr lang="ru-RU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Стрелка вправо 4"/>
          <p:cNvSpPr/>
          <p:nvPr/>
        </p:nvSpPr>
        <p:spPr>
          <a:xfrm>
            <a:off x="2627784" y="2204864"/>
            <a:ext cx="576064" cy="1177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5508104" y="2299731"/>
            <a:ext cx="50405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верх 8"/>
          <p:cNvSpPr/>
          <p:nvPr/>
        </p:nvSpPr>
        <p:spPr>
          <a:xfrm>
            <a:off x="4355976" y="3501008"/>
            <a:ext cx="288032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верх 9"/>
          <p:cNvSpPr/>
          <p:nvPr/>
        </p:nvSpPr>
        <p:spPr>
          <a:xfrm flipH="1">
            <a:off x="4363770" y="5373216"/>
            <a:ext cx="280238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2843808" y="4797152"/>
            <a:ext cx="432048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5652120" y="4797152"/>
            <a:ext cx="360040" cy="1177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8819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/>
              <a:t>Цель</a:t>
            </a:r>
            <a:r>
              <a:rPr lang="ru-RU" sz="3200" dirty="0" smtClean="0"/>
              <a:t>: формирование основ финансово-экономической грамотности дошкольников в процессе активной деятельности </a:t>
            </a:r>
            <a:endParaRPr lang="ru-RU" sz="32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half" idx="4294967295"/>
          </p:nvPr>
        </p:nvSpPr>
        <p:spPr>
          <a:xfrm>
            <a:off x="395536" y="1600200"/>
            <a:ext cx="8291264" cy="4525963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5100" b="1" dirty="0" smtClean="0"/>
              <a:t>Задачи:</a:t>
            </a:r>
          </a:p>
          <a:p>
            <a:pPr algn="just"/>
            <a:r>
              <a:rPr lang="ru-RU" dirty="0"/>
              <a:t>Познакомить детей с основными экономическими понятиями (деньги,</a:t>
            </a:r>
          </a:p>
          <a:p>
            <a:pPr algn="just"/>
            <a:r>
              <a:rPr lang="ru-RU" dirty="0"/>
              <a:t>ресурсы, цена, и т.д.);</a:t>
            </a:r>
          </a:p>
          <a:p>
            <a:pPr algn="just"/>
            <a:r>
              <a:rPr lang="ru-RU" dirty="0"/>
              <a:t>Формировать умение правильного обращения с деньгами, способам</a:t>
            </a:r>
          </a:p>
          <a:p>
            <a:pPr marL="0" indent="0" algn="just">
              <a:buNone/>
            </a:pPr>
            <a:r>
              <a:rPr lang="ru-RU" dirty="0"/>
              <a:t>их зарабатывания и разумному их использованию;</a:t>
            </a:r>
          </a:p>
          <a:p>
            <a:pPr algn="just"/>
            <a:r>
              <a:rPr lang="ru-RU" dirty="0"/>
              <a:t>Объяснить взаимосвязь между экономическими и</a:t>
            </a:r>
          </a:p>
          <a:p>
            <a:pPr marL="0" indent="0" algn="just">
              <a:buNone/>
            </a:pPr>
            <a:r>
              <a:rPr lang="ru-RU" dirty="0"/>
              <a:t>этическими категориями: труд, товар, деньги, цена, стоимость - с</a:t>
            </a:r>
          </a:p>
          <a:p>
            <a:pPr marL="0" indent="0" algn="just">
              <a:buNone/>
            </a:pPr>
            <a:r>
              <a:rPr lang="ru-RU" dirty="0"/>
              <a:t>одной стороны и нравственными понятиями, такими, как</a:t>
            </a:r>
          </a:p>
          <a:p>
            <a:pPr marL="0" indent="0" algn="just">
              <a:buNone/>
            </a:pPr>
            <a:r>
              <a:rPr lang="ru-RU" dirty="0"/>
              <a:t>бережливость, честность, экономность, щедрость и т. д.</a:t>
            </a:r>
          </a:p>
          <a:p>
            <a:pPr algn="just"/>
            <a:r>
              <a:rPr lang="ru-RU" dirty="0"/>
              <a:t>Научить детей правильно вести себя в реальных жизненных</a:t>
            </a:r>
          </a:p>
          <a:p>
            <a:pPr marL="0" indent="0" algn="just">
              <a:buNone/>
            </a:pPr>
            <a:r>
              <a:rPr lang="ru-RU" dirty="0"/>
              <a:t>ситуациях, носящих экономический характер (покупка в магазине,</a:t>
            </a:r>
          </a:p>
          <a:p>
            <a:pPr marL="0" indent="0" algn="just">
              <a:buNone/>
            </a:pPr>
            <a:r>
              <a:rPr lang="ru-RU" dirty="0"/>
              <a:t>плата за проезд в транспорте и т. д</a:t>
            </a:r>
            <a:r>
              <a:rPr lang="ru-RU" dirty="0" smtClean="0"/>
              <a:t>.)</a:t>
            </a:r>
          </a:p>
          <a:p>
            <a:pPr marL="0" indent="0" algn="just">
              <a:buNone/>
            </a:pPr>
            <a:r>
              <a:rPr lang="ru-RU" dirty="0" smtClean="0"/>
              <a:t>* Знакомство детей с трудом взрослых</a:t>
            </a:r>
          </a:p>
          <a:p>
            <a:pPr algn="just"/>
            <a:r>
              <a:rPr lang="ru-RU" dirty="0" smtClean="0"/>
              <a:t>Воспитывать </a:t>
            </a:r>
            <a:r>
              <a:rPr lang="ru-RU" dirty="0"/>
              <a:t>уважения к труду, людям труда, бережливого отношения</a:t>
            </a:r>
          </a:p>
          <a:p>
            <a:pPr marL="0" indent="0" algn="just">
              <a:buNone/>
            </a:pPr>
            <a:r>
              <a:rPr lang="ru-RU" dirty="0" smtClean="0"/>
              <a:t>к результатам труда и ко </a:t>
            </a:r>
            <a:r>
              <a:rPr lang="ru-RU" dirty="0"/>
              <a:t>всем видам собственности</a:t>
            </a:r>
          </a:p>
        </p:txBody>
      </p:sp>
    </p:spTree>
    <p:extLst>
      <p:ext uri="{BB962C8B-B14F-4D97-AF65-F5344CB8AC3E}">
        <p14:creationId xmlns:p14="http://schemas.microsoft.com/office/powerpoint/2010/main" val="12372237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Разнообразные формы совместной  образовательной деятельности (опыт региона)</a:t>
            </a:r>
            <a:endParaRPr lang="ru-RU" sz="32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900" dirty="0" smtClean="0"/>
              <a:t>Детский финансовый лагерь (ЛОК)</a:t>
            </a:r>
          </a:p>
          <a:p>
            <a:r>
              <a:rPr lang="ru-RU" sz="2900" dirty="0" smtClean="0"/>
              <a:t>Неделя сказок про финансы</a:t>
            </a:r>
          </a:p>
          <a:p>
            <a:r>
              <a:rPr lang="ru-RU" sz="2900" dirty="0" smtClean="0"/>
              <a:t>Пермские ярмарочные гуляния</a:t>
            </a:r>
          </a:p>
          <a:p>
            <a:r>
              <a:rPr lang="ru-RU" sz="2900" dirty="0" smtClean="0"/>
              <a:t>Финансовые забавы</a:t>
            </a:r>
          </a:p>
          <a:p>
            <a:r>
              <a:rPr lang="ru-RU" sz="2900" dirty="0" smtClean="0"/>
              <a:t>Костюмированные, интеллектуальные, сюжетно – ролевые игры</a:t>
            </a:r>
          </a:p>
          <a:p>
            <a:r>
              <a:rPr lang="ru-RU" sz="2900" dirty="0" smtClean="0"/>
              <a:t>Викторины, </a:t>
            </a:r>
            <a:r>
              <a:rPr lang="ru-RU" sz="2900" dirty="0" err="1" smtClean="0"/>
              <a:t>квесты</a:t>
            </a:r>
            <a:endParaRPr lang="ru-RU" sz="2900" dirty="0" smtClean="0"/>
          </a:p>
          <a:p>
            <a:r>
              <a:rPr lang="ru-RU" sz="2900" dirty="0" smtClean="0"/>
              <a:t>Создание мини-газет, рекламных роликов, мультфильмов</a:t>
            </a:r>
          </a:p>
          <a:p>
            <a:r>
              <a:rPr lang="ru-RU" sz="2900" dirty="0" smtClean="0"/>
              <a:t>Мини музеи, альбомы-истории, коллекционирование, акции</a:t>
            </a:r>
          </a:p>
          <a:p>
            <a:r>
              <a:rPr lang="ru-RU" sz="2900" dirty="0" smtClean="0"/>
              <a:t>Изготовление детских книг, создание библиотек</a:t>
            </a:r>
          </a:p>
          <a:p>
            <a:r>
              <a:rPr lang="ru-RU" sz="2900" dirty="0" smtClean="0"/>
              <a:t>Разработка и создание дидактических игр, методических разработок</a:t>
            </a:r>
          </a:p>
          <a:p>
            <a:r>
              <a:rPr lang="ru-RU" sz="2900" dirty="0" smtClean="0"/>
              <a:t>Презентации детско-родительских поделок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01549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3687" y="2257060"/>
            <a:ext cx="7303681" cy="16557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Региональная Программа по финансово-экономической грамотности детей дошкольного возраста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5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«Открытия </a:t>
            </a:r>
            <a:r>
              <a:rPr lang="ru-RU" sz="58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Феечки</a:t>
            </a:r>
            <a:r>
              <a:rPr lang="ru-RU" sz="5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Копеечки»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44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099" name="Подзаголовок 2"/>
          <p:cNvSpPr txBox="1">
            <a:spLocks/>
          </p:cNvSpPr>
          <p:nvPr/>
        </p:nvSpPr>
        <p:spPr bwMode="auto">
          <a:xfrm>
            <a:off x="2847975" y="5861050"/>
            <a:ext cx="31623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ru-RU" altLang="ru-RU" sz="2000" dirty="0"/>
          </a:p>
        </p:txBody>
      </p:sp>
      <p:sp>
        <p:nvSpPr>
          <p:cNvPr id="4100" name="Подзаголовок 2"/>
          <p:cNvSpPr txBox="1">
            <a:spLocks/>
          </p:cNvSpPr>
          <p:nvPr/>
        </p:nvSpPr>
        <p:spPr bwMode="auto">
          <a:xfrm>
            <a:off x="3821113" y="4178300"/>
            <a:ext cx="5205412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altLang="ru-RU" sz="2000" b="1" dirty="0"/>
              <a:t>Любимова Л.В., к.п.н., доцент, доцент Педагогического факультета РИНО ПГНИУ, </a:t>
            </a: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2098675" y="327025"/>
            <a:ext cx="7092950" cy="1165225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2000" dirty="0" smtClean="0"/>
              <a:t>Пермский государственный национальный исследовательский университет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2000" dirty="0" smtClean="0"/>
              <a:t>Региональный институт непрерывного образования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2000" dirty="0" smtClean="0"/>
              <a:t>ПЕДАГОГИЧЕСКИЙ ФАКУЛЬТЕТ</a:t>
            </a:r>
            <a:endParaRPr lang="ru-RU" sz="2000" dirty="0"/>
          </a:p>
        </p:txBody>
      </p:sp>
      <p:pic>
        <p:nvPicPr>
          <p:cNvPr id="4102" name="Рисунок 8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125" y="355601"/>
            <a:ext cx="1427163" cy="156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2" descr="C:\Users\User\Desktop\феечка\копеечка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3879850"/>
            <a:ext cx="1792287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6656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60648"/>
            <a:ext cx="7992888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8560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>
              <a:defRPr/>
            </a:pP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 </a:t>
            </a:r>
            <a:r>
              <a:rPr lang="ru-RU" sz="27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 :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у дошкольников начального представления о финансовой грамотности </a:t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4213" y="1428750"/>
            <a:ext cx="7775575" cy="5168900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sz="5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>
              <a:buFont typeface="Wingdings" panose="05000000000000000000" pitchFamily="2" charset="2"/>
              <a:buChar char="v"/>
              <a:defRPr/>
            </a:pPr>
            <a:r>
              <a:rPr lang="ru-RU" sz="5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сформировать первоначальные представления об основах финансовой грамотности; 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v"/>
              <a:defRPr/>
            </a:pPr>
            <a:r>
              <a:rPr lang="ru-RU" sz="5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объяснить некоторые доступные для этого возраста экономические взаимосвязи, складывающиеся непосредственном окружении (</a:t>
            </a:r>
            <a:r>
              <a:rPr lang="ru-RU" sz="5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труд, товар, деньги, цена, стоимость - с одной стороны и нравственными понятиями, такими, как бережливость, честность, экономность, щедрость и т.д.);</a:t>
            </a:r>
            <a:r>
              <a:rPr lang="ru-RU" sz="5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v"/>
              <a:defRPr/>
            </a:pPr>
            <a:r>
              <a:rPr lang="ru-RU" sz="5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сформировать умения грамотно действовать в повседневной жизни с использованием полученных знаний по финансовой грамотности </a:t>
            </a:r>
            <a:r>
              <a:rPr lang="ru-RU" sz="5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(покупка в магазине, плата за проезд в транспорте и т.д.).</a:t>
            </a:r>
          </a:p>
          <a:p>
            <a:pPr marL="0" indent="0" algn="just">
              <a:lnSpc>
                <a:spcPct val="120000"/>
              </a:lnSpc>
              <a:buNone/>
              <a:defRPr/>
            </a:pPr>
            <a:endParaRPr lang="ru-RU" sz="5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00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95513" y="476250"/>
            <a:ext cx="5957887" cy="10810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b="1" smtClean="0">
                <a:solidFill>
                  <a:schemeClr val="tx2"/>
                </a:solidFill>
                <a:latin typeface="Arial" charset="0"/>
                <a:cs typeface="Arial" charset="0"/>
              </a:rPr>
              <a:t>Факторы, служащие основой для появления стратегии</a:t>
            </a:r>
          </a:p>
        </p:txBody>
      </p:sp>
      <p:sp>
        <p:nvSpPr>
          <p:cNvPr id="18434" name="Содержимое 2"/>
          <p:cNvSpPr>
            <a:spLocks noGrp="1"/>
          </p:cNvSpPr>
          <p:nvPr>
            <p:ph idx="4294967295"/>
          </p:nvPr>
        </p:nvSpPr>
        <p:spPr>
          <a:xfrm>
            <a:off x="827088" y="2133600"/>
            <a:ext cx="7848600" cy="381635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Tx/>
              <a:buNone/>
            </a:pPr>
            <a:r>
              <a:rPr lang="ru-RU" sz="3600" b="1" dirty="0" smtClean="0">
                <a:solidFill>
                  <a:schemeClr val="tx2"/>
                </a:solidFill>
              </a:rPr>
              <a:t>Риск наступления экономических кризисов</a:t>
            </a:r>
            <a:endParaRPr lang="ru-RU" sz="3600" b="1" dirty="0" smtClean="0">
              <a:solidFill>
                <a:schemeClr val="tx2"/>
              </a:solidFill>
            </a:endParaRPr>
          </a:p>
          <a:p>
            <a:pPr eaLnBrk="1" hangingPunct="1">
              <a:buFontTx/>
              <a:buNone/>
            </a:pPr>
            <a:r>
              <a:rPr lang="ru-RU" sz="3600" b="1" dirty="0" smtClean="0">
                <a:solidFill>
                  <a:schemeClr val="tx2"/>
                </a:solidFill>
              </a:rPr>
              <a:t>Усложнение финансовых продуктов</a:t>
            </a:r>
          </a:p>
          <a:p>
            <a:pPr eaLnBrk="1" hangingPunct="1">
              <a:buFontTx/>
              <a:buNone/>
            </a:pPr>
            <a:r>
              <a:rPr lang="ru-RU" sz="3600" b="1" dirty="0" smtClean="0">
                <a:solidFill>
                  <a:schemeClr val="tx2"/>
                </a:solidFill>
              </a:rPr>
              <a:t>Несоответствие знаний населения динамике  рынка</a:t>
            </a:r>
          </a:p>
          <a:p>
            <a:pPr eaLnBrk="1" hangingPunct="1">
              <a:buFontTx/>
              <a:buNone/>
            </a:pPr>
            <a:r>
              <a:rPr lang="ru-RU" sz="3600" b="1" dirty="0" smtClean="0">
                <a:solidFill>
                  <a:schemeClr val="tx2"/>
                </a:solidFill>
              </a:rPr>
              <a:t>Обеспечение всеобщего доступа к информации</a:t>
            </a:r>
          </a:p>
          <a:p>
            <a:pPr eaLnBrk="1" hangingPunct="1">
              <a:buFontTx/>
              <a:buNone/>
            </a:pPr>
            <a:endParaRPr lang="ru-RU" sz="3600" dirty="0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135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 </a:t>
            </a:r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altLang="ru-RU" sz="4800" i="1" u="sng" dirty="0" smtClean="0">
                <a:solidFill>
                  <a:srgbClr val="FF0000"/>
                </a:solidFill>
              </a:rPr>
              <a:t>В данной программе </a:t>
            </a:r>
          </a:p>
          <a:p>
            <a:pPr marL="0" indent="0" algn="ctr" eaLnBrk="1" hangingPunct="1">
              <a:buNone/>
            </a:pPr>
            <a:r>
              <a:rPr lang="ru-RU" altLang="ru-RU" sz="4800" i="1" u="sng" dirty="0" smtClean="0">
                <a:solidFill>
                  <a:srgbClr val="FF0000"/>
                </a:solidFill>
              </a:rPr>
              <a:t>3 Модуля:</a:t>
            </a:r>
          </a:p>
          <a:p>
            <a:pPr marL="914400" indent="-914400" eaLnBrk="1" hangingPunct="1">
              <a:buAutoNum type="arabicPeriod"/>
            </a:pPr>
            <a:r>
              <a:rPr lang="ru-RU" altLang="ru-RU" sz="4800" dirty="0" smtClean="0"/>
              <a:t>Семейный круг</a:t>
            </a:r>
          </a:p>
          <a:p>
            <a:pPr marL="914400" indent="-914400" eaLnBrk="1" hangingPunct="1">
              <a:buAutoNum type="arabicPeriod"/>
            </a:pPr>
            <a:r>
              <a:rPr lang="ru-RU" altLang="ru-RU" sz="4800" dirty="0" smtClean="0"/>
              <a:t>Копилка</a:t>
            </a:r>
          </a:p>
          <a:p>
            <a:pPr marL="914400" indent="-914400" eaLnBrk="1" hangingPunct="1">
              <a:buAutoNum type="arabicPeriod"/>
            </a:pPr>
            <a:r>
              <a:rPr lang="ru-RU" altLang="ru-RU" sz="4800" dirty="0" smtClean="0"/>
              <a:t>Богатство Пармы  </a:t>
            </a:r>
          </a:p>
        </p:txBody>
      </p:sp>
    </p:spTree>
    <p:extLst>
      <p:ext uri="{BB962C8B-B14F-4D97-AF65-F5344CB8AC3E}">
        <p14:creationId xmlns:p14="http://schemas.microsoft.com/office/powerpoint/2010/main" val="30177396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8424863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Направление реализации подпрограммы:</a:t>
            </a:r>
            <a:br>
              <a:rPr lang="ru-RU" altLang="ru-RU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altLang="ru-RU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Проблемы и риски</a:t>
            </a:r>
            <a:endParaRPr lang="en-US" altLang="ru-RU" sz="32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black">
          <a:xfrm>
            <a:off x="553403" y="3368531"/>
            <a:ext cx="2481601" cy="1200329"/>
          </a:xfrm>
          <a:prstGeom prst="rect">
            <a:avLst/>
          </a:prstGeom>
          <a:noFill/>
          <a:ln w="285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t"/>
            <a:r>
              <a:rPr lang="ru-RU" altLang="ru-RU" sz="1400" dirty="0">
                <a:solidFill>
                  <a:schemeClr val="tx2"/>
                </a:solidFill>
                <a:cs typeface="Arial" pitchFamily="34" charset="0"/>
              </a:rPr>
              <a:t> </a:t>
            </a:r>
            <a:r>
              <a:rPr lang="ru-RU" altLang="ru-RU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Проблемы и риски</a:t>
            </a:r>
            <a:endParaRPr lang="ru-RU" sz="3600" dirty="0"/>
          </a:p>
        </p:txBody>
      </p:sp>
      <p:sp>
        <p:nvSpPr>
          <p:cNvPr id="100357" name="AutoShape 5"/>
          <p:cNvSpPr>
            <a:spLocks noChangeArrowheads="1"/>
          </p:cNvSpPr>
          <p:nvPr/>
        </p:nvSpPr>
        <p:spPr bwMode="auto">
          <a:xfrm>
            <a:off x="3131841" y="1898650"/>
            <a:ext cx="5173960" cy="3868738"/>
          </a:xfrm>
          <a:prstGeom prst="roundRect">
            <a:avLst>
              <a:gd name="adj" fmla="val 3481"/>
            </a:avLst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00358" name="Group 6"/>
          <p:cNvGrpSpPr>
            <a:grpSpLocks/>
          </p:cNvGrpSpPr>
          <p:nvPr/>
        </p:nvGrpSpPr>
        <p:grpSpPr bwMode="auto">
          <a:xfrm>
            <a:off x="3215902" y="2024177"/>
            <a:ext cx="4993061" cy="1133475"/>
            <a:chOff x="2304" y="1200"/>
            <a:chExt cx="3102" cy="774"/>
          </a:xfrm>
        </p:grpSpPr>
        <p:sp>
          <p:nvSpPr>
            <p:cNvPr id="100359" name="AutoShape 7"/>
            <p:cNvSpPr>
              <a:spLocks noChangeArrowheads="1"/>
            </p:cNvSpPr>
            <p:nvPr/>
          </p:nvSpPr>
          <p:spPr bwMode="gray">
            <a:xfrm>
              <a:off x="2334" y="1200"/>
              <a:ext cx="3072" cy="77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21176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35003" dir="2928844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360" name="AutoShape 8"/>
            <p:cNvSpPr>
              <a:spLocks noChangeArrowheads="1"/>
            </p:cNvSpPr>
            <p:nvPr/>
          </p:nvSpPr>
          <p:spPr bwMode="gray">
            <a:xfrm>
              <a:off x="2304" y="1488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0361" name="Group 9"/>
          <p:cNvGrpSpPr>
            <a:grpSpLocks/>
          </p:cNvGrpSpPr>
          <p:nvPr/>
        </p:nvGrpSpPr>
        <p:grpSpPr bwMode="auto">
          <a:xfrm>
            <a:off x="3264192" y="3262313"/>
            <a:ext cx="4944772" cy="1133475"/>
            <a:chOff x="2304" y="2058"/>
            <a:chExt cx="3102" cy="774"/>
          </a:xfrm>
        </p:grpSpPr>
        <p:sp>
          <p:nvSpPr>
            <p:cNvPr id="100362" name="AutoShape 10"/>
            <p:cNvSpPr>
              <a:spLocks noChangeArrowheads="1"/>
            </p:cNvSpPr>
            <p:nvPr/>
          </p:nvSpPr>
          <p:spPr bwMode="ltGray">
            <a:xfrm>
              <a:off x="2334" y="2058"/>
              <a:ext cx="3072" cy="77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21176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35003" dir="2928844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363" name="AutoShape 11"/>
            <p:cNvSpPr>
              <a:spLocks noChangeArrowheads="1"/>
            </p:cNvSpPr>
            <p:nvPr/>
          </p:nvSpPr>
          <p:spPr bwMode="ltGray">
            <a:xfrm>
              <a:off x="2304" y="2352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0364" name="Group 12"/>
          <p:cNvGrpSpPr>
            <a:grpSpLocks/>
          </p:cNvGrpSpPr>
          <p:nvPr/>
        </p:nvGrpSpPr>
        <p:grpSpPr bwMode="auto">
          <a:xfrm>
            <a:off x="3264191" y="4508500"/>
            <a:ext cx="4916197" cy="1133475"/>
            <a:chOff x="2304" y="2880"/>
            <a:chExt cx="3102" cy="774"/>
          </a:xfrm>
        </p:grpSpPr>
        <p:sp>
          <p:nvSpPr>
            <p:cNvPr id="100365" name="AutoShape 13"/>
            <p:cNvSpPr>
              <a:spLocks noChangeArrowheads="1"/>
            </p:cNvSpPr>
            <p:nvPr/>
          </p:nvSpPr>
          <p:spPr bwMode="gray">
            <a:xfrm>
              <a:off x="2334" y="2880"/>
              <a:ext cx="3072" cy="77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21176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35003" dir="2928844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366" name="AutoShape 14"/>
            <p:cNvSpPr>
              <a:spLocks noChangeArrowheads="1"/>
            </p:cNvSpPr>
            <p:nvPr/>
          </p:nvSpPr>
          <p:spPr bwMode="gray">
            <a:xfrm>
              <a:off x="2304" y="3168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0367" name="Text Box 15"/>
          <p:cNvSpPr txBox="1">
            <a:spLocks noChangeArrowheads="1"/>
          </p:cNvSpPr>
          <p:nvPr/>
        </p:nvSpPr>
        <p:spPr bwMode="gray">
          <a:xfrm>
            <a:off x="3844245" y="4654550"/>
            <a:ext cx="417421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/>
            <a:r>
              <a:rPr lang="ru-RU" altLang="ru-RU" sz="1600" dirty="0" smtClean="0">
                <a:solidFill>
                  <a:srgbClr val="000000"/>
                </a:solidFill>
                <a:cs typeface="Arial" pitchFamily="34" charset="0"/>
              </a:rPr>
              <a:t>Ресурсная недостаточность: недостаток методических и учебных пособий, парциальных программ, специальной литературы</a:t>
            </a:r>
            <a:endParaRPr lang="en-US" altLang="ru-RU" sz="16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0368" name="Text Box 16"/>
          <p:cNvSpPr txBox="1">
            <a:spLocks noChangeArrowheads="1"/>
          </p:cNvSpPr>
          <p:nvPr/>
        </p:nvSpPr>
        <p:spPr bwMode="gray">
          <a:xfrm>
            <a:off x="3796700" y="3414713"/>
            <a:ext cx="408766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ru-RU" altLang="ru-RU" sz="1600" dirty="0" smtClean="0">
                <a:solidFill>
                  <a:srgbClr val="000000"/>
                </a:solidFill>
                <a:cs typeface="Arial" pitchFamily="34" charset="0"/>
              </a:rPr>
              <a:t>Ограниченные возможности организовать социальное партнерство</a:t>
            </a:r>
            <a:endParaRPr lang="en-US" altLang="ru-RU" sz="16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0369" name="Text Box 17"/>
          <p:cNvSpPr txBox="1">
            <a:spLocks noChangeArrowheads="1"/>
          </p:cNvSpPr>
          <p:nvPr/>
        </p:nvSpPr>
        <p:spPr bwMode="gray">
          <a:xfrm>
            <a:off x="3756736" y="2192338"/>
            <a:ext cx="426172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/>
            <a:r>
              <a:rPr lang="ru-RU" altLang="ru-RU" sz="1600" dirty="0" smtClean="0">
                <a:solidFill>
                  <a:srgbClr val="000000"/>
                </a:solidFill>
                <a:cs typeface="Arial" pitchFamily="34" charset="0"/>
              </a:rPr>
              <a:t>Недостаточная методическая подготовленность педагогических кадров</a:t>
            </a:r>
            <a:endParaRPr lang="en-US" altLang="ru-RU" sz="1600" dirty="0">
              <a:solidFill>
                <a:srgbClr val="000000"/>
              </a:solidFill>
              <a:cs typeface="Arial" pitchFamily="34" charset="0"/>
            </a:endParaRPr>
          </a:p>
        </p:txBody>
      </p:sp>
      <p:pic>
        <p:nvPicPr>
          <p:cNvPr id="100370" name="Picture 18" descr="1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30786"/>
            <a:ext cx="1512416" cy="1410182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6010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0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0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3600" b="1" dirty="0">
                <a:solidFill>
                  <a:schemeClr val="tx2"/>
                </a:solidFill>
              </a:rPr>
              <a:t>ПУТИ РЕШЕНИЯ ПРОБЛЕМ</a:t>
            </a:r>
            <a:endParaRPr lang="en-US" altLang="ru-RU" sz="3600" b="1" dirty="0">
              <a:solidFill>
                <a:schemeClr val="tx2"/>
              </a:solidFill>
            </a:endParaRPr>
          </a:p>
        </p:txBody>
      </p:sp>
      <p:grpSp>
        <p:nvGrpSpPr>
          <p:cNvPr id="101379" name="Group 3"/>
          <p:cNvGrpSpPr>
            <a:grpSpLocks/>
          </p:cNvGrpSpPr>
          <p:nvPr/>
        </p:nvGrpSpPr>
        <p:grpSpPr bwMode="auto">
          <a:xfrm>
            <a:off x="4643438" y="2708275"/>
            <a:ext cx="4051300" cy="1441450"/>
            <a:chOff x="2736" y="1803"/>
            <a:chExt cx="2552" cy="576"/>
          </a:xfrm>
        </p:grpSpPr>
        <p:sp>
          <p:nvSpPr>
            <p:cNvPr id="101380" name="Rectangle 4"/>
            <p:cNvSpPr>
              <a:spLocks noChangeArrowheads="1"/>
            </p:cNvSpPr>
            <p:nvPr/>
          </p:nvSpPr>
          <p:spPr bwMode="ltGray">
            <a:xfrm>
              <a:off x="2736" y="1803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1381" name="Rectangle 5"/>
            <p:cNvSpPr>
              <a:spLocks noChangeArrowheads="1"/>
            </p:cNvSpPr>
            <p:nvPr/>
          </p:nvSpPr>
          <p:spPr bwMode="ltGray">
            <a:xfrm>
              <a:off x="2743" y="1809"/>
              <a:ext cx="2536" cy="2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1382" name="Rectangle 6"/>
            <p:cNvSpPr>
              <a:spLocks noChangeArrowheads="1"/>
            </p:cNvSpPr>
            <p:nvPr/>
          </p:nvSpPr>
          <p:spPr bwMode="ltGray">
            <a:xfrm>
              <a:off x="2744" y="2059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61176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1383" name="Text Box 7"/>
          <p:cNvSpPr txBox="1">
            <a:spLocks noChangeArrowheads="1"/>
          </p:cNvSpPr>
          <p:nvPr/>
        </p:nvSpPr>
        <p:spPr bwMode="gray">
          <a:xfrm>
            <a:off x="4716463" y="2852738"/>
            <a:ext cx="3744912" cy="106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ru-RU" sz="1400" dirty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ru-RU" altLang="ru-RU" sz="1400" dirty="0" smtClean="0">
                <a:solidFill>
                  <a:schemeClr val="bg1"/>
                </a:solidFill>
                <a:cs typeface="Arial" pitchFamily="34" charset="0"/>
              </a:rPr>
              <a:t>Расширение и развитие научно-методического обеспечения образовательных программ </a:t>
            </a:r>
          </a:p>
          <a:p>
            <a:pPr algn="l">
              <a:spcBef>
                <a:spcPct val="50000"/>
              </a:spcBef>
            </a:pPr>
            <a:r>
              <a:rPr lang="ru-RU" altLang="ru-RU" sz="1400" dirty="0" smtClean="0">
                <a:solidFill>
                  <a:schemeClr val="bg1"/>
                </a:solidFill>
                <a:cs typeface="Arial" pitchFamily="34" charset="0"/>
              </a:rPr>
              <a:t>Расширение сети социального партнерства</a:t>
            </a:r>
            <a:endParaRPr lang="en-US" altLang="ru-RU" sz="14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01384" name="Group 8"/>
          <p:cNvGrpSpPr>
            <a:grpSpLocks/>
          </p:cNvGrpSpPr>
          <p:nvPr/>
        </p:nvGrpSpPr>
        <p:grpSpPr bwMode="auto">
          <a:xfrm>
            <a:off x="4932363" y="4437063"/>
            <a:ext cx="4051300" cy="914400"/>
            <a:chOff x="2728" y="2640"/>
            <a:chExt cx="2552" cy="576"/>
          </a:xfrm>
        </p:grpSpPr>
        <p:sp>
          <p:nvSpPr>
            <p:cNvPr id="101385" name="Rectangle 9"/>
            <p:cNvSpPr>
              <a:spLocks noChangeArrowheads="1"/>
            </p:cNvSpPr>
            <p:nvPr/>
          </p:nvSpPr>
          <p:spPr bwMode="gray">
            <a:xfrm>
              <a:off x="2728" y="2640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1386" name="Rectangle 10"/>
            <p:cNvSpPr>
              <a:spLocks noChangeArrowheads="1"/>
            </p:cNvSpPr>
            <p:nvPr/>
          </p:nvSpPr>
          <p:spPr bwMode="gray">
            <a:xfrm>
              <a:off x="2742" y="2646"/>
              <a:ext cx="2529" cy="26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1387" name="Rectangle 11"/>
            <p:cNvSpPr>
              <a:spLocks noChangeArrowheads="1"/>
            </p:cNvSpPr>
            <p:nvPr/>
          </p:nvSpPr>
          <p:spPr bwMode="gray">
            <a:xfrm>
              <a:off x="2736" y="2896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61176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1388" name="Text Box 12"/>
          <p:cNvSpPr txBox="1">
            <a:spLocks noChangeArrowheads="1"/>
          </p:cNvSpPr>
          <p:nvPr/>
        </p:nvSpPr>
        <p:spPr bwMode="gray">
          <a:xfrm>
            <a:off x="5076825" y="4581525"/>
            <a:ext cx="34004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altLang="ru-RU" sz="1400" dirty="0" smtClean="0">
                <a:solidFill>
                  <a:schemeClr val="bg1"/>
                </a:solidFill>
                <a:cs typeface="Arial" pitchFamily="34" charset="0"/>
              </a:rPr>
              <a:t>Организация сетевого взаимодействия педагогов ДОО региона</a:t>
            </a:r>
            <a:endParaRPr lang="en-US" altLang="ru-RU" sz="14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01389" name="Group 13"/>
          <p:cNvGrpSpPr>
            <a:grpSpLocks/>
          </p:cNvGrpSpPr>
          <p:nvPr/>
        </p:nvGrpSpPr>
        <p:grpSpPr bwMode="auto">
          <a:xfrm>
            <a:off x="4356100" y="1484312"/>
            <a:ext cx="4051300" cy="1076845"/>
            <a:chOff x="2728" y="983"/>
            <a:chExt cx="2552" cy="576"/>
          </a:xfrm>
        </p:grpSpPr>
        <p:sp>
          <p:nvSpPr>
            <p:cNvPr id="101390" name="Rectangle 14"/>
            <p:cNvSpPr>
              <a:spLocks noChangeArrowheads="1"/>
            </p:cNvSpPr>
            <p:nvPr/>
          </p:nvSpPr>
          <p:spPr bwMode="gray">
            <a:xfrm>
              <a:off x="2728" y="983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1391" name="Rectangle 15"/>
            <p:cNvSpPr>
              <a:spLocks noChangeArrowheads="1"/>
            </p:cNvSpPr>
            <p:nvPr/>
          </p:nvSpPr>
          <p:spPr bwMode="gray">
            <a:xfrm>
              <a:off x="2741" y="989"/>
              <a:ext cx="2530" cy="262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1392" name="Rectangle 16"/>
            <p:cNvSpPr>
              <a:spLocks noChangeArrowheads="1"/>
            </p:cNvSpPr>
            <p:nvPr/>
          </p:nvSpPr>
          <p:spPr bwMode="gray">
            <a:xfrm>
              <a:off x="2736" y="1333"/>
              <a:ext cx="2535" cy="220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61176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ru-RU" sz="1400" dirty="0" smtClean="0">
                  <a:solidFill>
                    <a:schemeClr val="bg1"/>
                  </a:solidFill>
                </a:rPr>
                <a:t>Вовлечение большего количества ДОУ в реализацию</a:t>
              </a:r>
            </a:p>
            <a:p>
              <a:r>
                <a:rPr lang="ru-RU" sz="1400" dirty="0" smtClean="0">
                  <a:solidFill>
                    <a:schemeClr val="bg1"/>
                  </a:solidFill>
                </a:rPr>
                <a:t> данного направления</a:t>
              </a:r>
              <a:endParaRPr lang="ru-RU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1393" name="Text Box 17"/>
          <p:cNvSpPr txBox="1">
            <a:spLocks noChangeArrowheads="1"/>
          </p:cNvSpPr>
          <p:nvPr/>
        </p:nvSpPr>
        <p:spPr bwMode="gray">
          <a:xfrm>
            <a:off x="4427538" y="1557338"/>
            <a:ext cx="3816350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altLang="ru-RU" sz="1400" dirty="0" smtClean="0">
                <a:solidFill>
                  <a:srgbClr val="000000"/>
                </a:solidFill>
                <a:cs typeface="Arial" pitchFamily="34" charset="0"/>
              </a:rPr>
              <a:t>Дальнейшее повышение профессиональной компетентности педагогов</a:t>
            </a:r>
            <a:endParaRPr lang="en-US" altLang="ru-RU" sz="1400" dirty="0">
              <a:solidFill>
                <a:srgbClr val="000000"/>
              </a:solidFill>
              <a:cs typeface="Arial" pitchFamily="34" charset="0"/>
            </a:endParaRPr>
          </a:p>
        </p:txBody>
      </p:sp>
      <p:pic>
        <p:nvPicPr>
          <p:cNvPr id="101394" name="Picture 18" descr="9qioa5fi9n3pb2u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781300"/>
            <a:ext cx="3887787" cy="2916238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31000"/>
                  </a:schemeClr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51112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1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1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13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1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Проект «Новые дети, новые методики»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sz="16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1600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16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1600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16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1600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16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1600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16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1600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16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1600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16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sz="1700" i="1" dirty="0" smtClean="0">
                <a:solidFill>
                  <a:srgbClr val="FF0000"/>
                </a:solidFill>
              </a:rPr>
              <a:t>                                                           Презентация </a:t>
            </a:r>
            <a:r>
              <a:rPr lang="ru-RU" sz="1700" i="1" dirty="0">
                <a:solidFill>
                  <a:srgbClr val="FF0000"/>
                </a:solidFill>
              </a:rPr>
              <a:t>опыта работы педагогов в рамках краевого </a:t>
            </a:r>
            <a:r>
              <a:rPr lang="ru-RU" sz="1700" i="1" dirty="0" smtClean="0">
                <a:solidFill>
                  <a:srgbClr val="FF0000"/>
                </a:solidFill>
              </a:rPr>
              <a:t>              			семинара </a:t>
            </a:r>
            <a:r>
              <a:rPr lang="ru-RU" sz="1700" i="1" dirty="0">
                <a:solidFill>
                  <a:srgbClr val="FF0000"/>
                </a:solidFill>
              </a:rPr>
              <a:t>«Формируем финансовую </a:t>
            </a:r>
            <a:r>
              <a:rPr lang="ru-RU" sz="1700" i="1" dirty="0" smtClean="0">
                <a:solidFill>
                  <a:srgbClr val="FF0000"/>
                </a:solidFill>
              </a:rPr>
              <a:t>              			грамотность </a:t>
            </a:r>
            <a:r>
              <a:rPr lang="ru-RU" sz="1700" i="1" dirty="0">
                <a:solidFill>
                  <a:srgbClr val="FF0000"/>
                </a:solidFill>
              </a:rPr>
              <a:t>ВМЕСТЕ</a:t>
            </a:r>
            <a:r>
              <a:rPr lang="ru-RU" sz="1700" i="1" dirty="0" smtClean="0">
                <a:solidFill>
                  <a:srgbClr val="FF0000"/>
                </a:solidFill>
              </a:rPr>
              <a:t>»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1600200"/>
            <a:ext cx="5112568" cy="1108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«Азбука финансов для дошкольников. Практики формирования финансовой грамотности у детей дошкольного возраста»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3127563"/>
            <a:ext cx="1152128" cy="1597581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Информационные встречи с сотрудниками банков 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95736" y="3140967"/>
            <a:ext cx="1368152" cy="158417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Пополнение методической копилки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707904" y="3140968"/>
            <a:ext cx="1440160" cy="158417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Проведение конкурса </a:t>
            </a:r>
            <a:r>
              <a:rPr lang="ru-RU" dirty="0" smtClean="0">
                <a:solidFill>
                  <a:schemeClr val="tx1"/>
                </a:solidFill>
              </a:rPr>
              <a:t>«ФИНГРАМ и Я»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64088" y="3140968"/>
            <a:ext cx="1224136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Разработка и выпуск справочника для родителей 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020272" y="3127563"/>
            <a:ext cx="1296144" cy="159758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Организация работы с педагогами в социальной сети ВК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1" name="Выгнутая влево стрелка 10"/>
          <p:cNvSpPr/>
          <p:nvPr/>
        </p:nvSpPr>
        <p:spPr>
          <a:xfrm>
            <a:off x="251520" y="5143787"/>
            <a:ext cx="2592288" cy="1108720"/>
          </a:xfrm>
          <a:prstGeom prst="curvedRightArrow">
            <a:avLst>
              <a:gd name="adj1" fmla="val 25000"/>
              <a:gd name="adj2" fmla="val 48932"/>
              <a:gd name="adj3" fmla="val 1308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                       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              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1763688" y="2708920"/>
            <a:ext cx="216024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843808" y="2708920"/>
            <a:ext cx="0" cy="4186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283968" y="2780928"/>
            <a:ext cx="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724128" y="2708920"/>
            <a:ext cx="144016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6876256" y="2780928"/>
            <a:ext cx="504056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58653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  <p:pic>
        <p:nvPicPr>
          <p:cNvPr id="20482" name="Рисунок 5" descr="фин гр2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63513"/>
            <a:ext cx="9144000" cy="5126037"/>
          </a:xfrm>
        </p:spPr>
      </p:pic>
    </p:spTree>
    <p:extLst>
      <p:ext uri="{BB962C8B-B14F-4D97-AF65-F5344CB8AC3E}">
        <p14:creationId xmlns:p14="http://schemas.microsoft.com/office/powerpoint/2010/main" val="3280604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339975" y="692150"/>
            <a:ext cx="6264275" cy="1224681"/>
          </a:xfrm>
        </p:spPr>
        <p:txBody>
          <a:bodyPr>
            <a:normAutofit fontScale="90000"/>
          </a:bodyPr>
          <a:lstStyle/>
          <a:p>
            <a:pPr algn="just" eaLnBrk="1" hangingPunct="1"/>
            <a:r>
              <a:rPr lang="ru-RU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Распоряжение Правительства РФ от 25.09.2017 г. № 2039-р «Об утверждении Стратегии повышения финансовой грамотности в РФ на 2017 – 2023 г»</a:t>
            </a:r>
            <a:endParaRPr lang="ru-RU" sz="2400" i="1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  <p:sp>
        <p:nvSpPr>
          <p:cNvPr id="17410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84213" y="2276475"/>
            <a:ext cx="8128000" cy="40084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600" b="1" dirty="0">
                <a:solidFill>
                  <a:schemeClr val="tx2"/>
                </a:solidFill>
                <a:latin typeface="Arial" charset="0"/>
                <a:cs typeface="Arial" charset="0"/>
              </a:rPr>
              <a:t>Финансовая грамотность </a:t>
            </a:r>
            <a:r>
              <a:rPr lang="ru-RU" sz="36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- </a:t>
            </a:r>
            <a:r>
              <a:rPr lang="ru-RU" sz="3600" dirty="0" smtClean="0">
                <a:solidFill>
                  <a:schemeClr val="tx2"/>
                </a:solidFill>
              </a:rPr>
              <a:t>результат </a:t>
            </a:r>
            <a:r>
              <a:rPr lang="ru-RU" sz="3600" dirty="0" smtClean="0">
                <a:solidFill>
                  <a:schemeClr val="tx2"/>
                </a:solidFill>
              </a:rPr>
              <a:t>процесса </a:t>
            </a:r>
            <a:r>
              <a:rPr lang="ru-RU" sz="3600" u="sng" dirty="0" smtClean="0">
                <a:solidFill>
                  <a:srgbClr val="FF0000"/>
                </a:solidFill>
              </a:rPr>
              <a:t>финансового образования</a:t>
            </a:r>
            <a:r>
              <a:rPr lang="ru-RU" sz="3600" dirty="0" smtClean="0">
                <a:solidFill>
                  <a:schemeClr val="tx2"/>
                </a:solidFill>
              </a:rPr>
              <a:t>, который определяется как сочетание осведомленности, </a:t>
            </a:r>
            <a:r>
              <a:rPr lang="ru-RU" sz="3600" dirty="0" smtClean="0">
                <a:solidFill>
                  <a:srgbClr val="FF0000"/>
                </a:solidFill>
              </a:rPr>
              <a:t>знаний, умений и поведенческих моделей, </a:t>
            </a:r>
            <a:r>
              <a:rPr lang="ru-RU" sz="3600" dirty="0" smtClean="0">
                <a:solidFill>
                  <a:schemeClr val="tx2"/>
                </a:solidFill>
              </a:rPr>
              <a:t>необходимых для принятия успешных финансовых решений и в конечном итоге для достижения финансового благосостояния</a:t>
            </a:r>
          </a:p>
        </p:txBody>
      </p:sp>
    </p:spTree>
    <p:extLst>
      <p:ext uri="{BB962C8B-B14F-4D97-AF65-F5344CB8AC3E}">
        <p14:creationId xmlns:p14="http://schemas.microsoft.com/office/powerpoint/2010/main" val="1490413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84976" cy="6480720"/>
          </a:xfrm>
        </p:spPr>
        <p:txBody>
          <a:bodyPr>
            <a:normAutofit/>
          </a:bodyPr>
          <a:lstStyle/>
          <a:p>
            <a:pPr algn="l"/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Стратегия 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финансовой грамотности в Российской 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		Федерации 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2017 – 2023 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годы</a:t>
            </a:r>
            <a:b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«Основные направления»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Повышение экономической грамотности населения. 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dirty="0" smtClean="0"/>
              <a:t>Информирование </a:t>
            </a:r>
            <a:r>
              <a:rPr lang="ru-RU" sz="1800" i="1" dirty="0"/>
              <a:t>населения о вопросах финансовой грамотности и способах защиты прав потребителей финансовых </a:t>
            </a:r>
            <a:r>
              <a:rPr lang="ru-RU" sz="1800" i="1" dirty="0" smtClean="0"/>
              <a:t>услуг</a:t>
            </a:r>
            <a:br>
              <a:rPr lang="ru-RU" sz="1800" i="1" dirty="0" smtClean="0"/>
            </a:br>
            <a:r>
              <a:rPr lang="ru-RU" sz="1800" i="1" dirty="0" smtClean="0"/>
              <a:t>-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интереса и мотивации к получению знаний в пенсионной сфере и мотивации к самостоятельному формированию пенсионных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накоплений. </a:t>
            </a:r>
            <a:r>
              <a:rPr lang="ru-RU" sz="1800" i="1" dirty="0"/>
              <a:t>Подготовка граждан к жизни в старости</a:t>
            </a:r>
            <a:r>
              <a:rPr lang="ru-RU" sz="1800" b="1" i="1" dirty="0"/>
              <a:t>. </a:t>
            </a:r>
            <a:r>
              <a:rPr lang="ru-RU" sz="1800" b="1" i="1" dirty="0" smtClean="0"/>
              <a:t>Ст</a:t>
            </a:r>
            <a:r>
              <a:rPr lang="ru-RU" sz="1800" i="1" dirty="0" smtClean="0"/>
              <a:t>имулировать </a:t>
            </a:r>
            <a:r>
              <a:rPr lang="ru-RU" sz="1800" i="1" dirty="0"/>
              <a:t>у граждан мотивацию и навыки заботиться о своей будущей пенсии, в том числе путем участия в формировании дополнительных источников дохода после выхода на пенсию;</a:t>
            </a:r>
            <a:br>
              <a:rPr lang="ru-RU" sz="1800" i="1" dirty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	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«…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формирования компетенций в сфере </a:t>
            </a:r>
            <a:r>
              <a:rPr lang="ru-RU" sz="1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финансовой грамотности у всех возрастных и целевых групп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необходимо продолжать 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разработку и внедрение образовательных программ повышения финансовой грамотности для дошкольного, начального общего, основного общего, среднего общего,  среднего профессионального и высшего образования, а так же для дополнительного образования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….»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75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Министр образования РФ </a:t>
            </a:r>
            <a:r>
              <a:rPr lang="ru-RU" i="1" dirty="0" err="1" smtClean="0">
                <a:solidFill>
                  <a:srgbClr val="FF0000"/>
                </a:solidFill>
              </a:rPr>
              <a:t>О.Ю.Васильева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/>
              <a:t>«….Основы финансовой грамотности будут изучаться на всех ступенях образования – о личных финансах и потребительских кредитах будут рассказывать не только студентам, но и воспитанникам детских садов….»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801860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95513" y="404813"/>
            <a:ext cx="6048375" cy="1800225"/>
          </a:xfrm>
        </p:spPr>
        <p:txBody>
          <a:bodyPr>
            <a:normAutofit/>
          </a:bodyPr>
          <a:lstStyle/>
          <a:p>
            <a:r>
              <a:rPr lang="ru-RU" sz="2800" i="1" dirty="0">
                <a:solidFill>
                  <a:srgbClr val="C00000"/>
                </a:solidFill>
              </a:rPr>
              <a:t>Распоряжение Правительства РФ от 29.12.2022 N 4355-р</a:t>
            </a:r>
            <a:endParaRPr lang="ru-RU" sz="2800" b="1" i="1" dirty="0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idx="4294967295"/>
          </p:nvPr>
        </p:nvSpPr>
        <p:spPr>
          <a:xfrm>
            <a:off x="609600" y="2132856"/>
            <a:ext cx="8001000" cy="4496544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/>
            </a:r>
            <a:br>
              <a:rPr lang="ru-RU" sz="4000" b="1" dirty="0" smtClean="0">
                <a:solidFill>
                  <a:srgbClr val="00B050"/>
                </a:solidFill>
              </a:rPr>
            </a:b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СТРАТЕГИЯ </a:t>
            </a: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</a:rPr>
              <a:t>РАЗВИТИЯ ФИНАНСОВОГО РЫНКА </a:t>
            </a:r>
            <a:endParaRPr lang="ru-RU" sz="4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</a:rPr>
              <a:t>до 2030 года </a:t>
            </a:r>
            <a:endParaRPr lang="ru-RU" sz="48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995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pPr algn="just"/>
            <a:r>
              <a:rPr lang="ru-RU" sz="2400" b="1" u="sng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Цель стратегии </a:t>
            </a:r>
            <a:r>
              <a:rPr lang="ru-RU" sz="20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- </a:t>
            </a:r>
            <a:r>
              <a:rPr lang="ru-RU" sz="2000" dirty="0"/>
              <a:t>повышение уровня и </a:t>
            </a:r>
            <a:r>
              <a:rPr lang="ru-RU" sz="2000" dirty="0">
                <a:solidFill>
                  <a:srgbClr val="FF0000"/>
                </a:solidFill>
              </a:rPr>
              <a:t>качества жизни </a:t>
            </a:r>
            <a:r>
              <a:rPr lang="ru-RU" sz="2000" dirty="0"/>
              <a:t>граждан за счет использования инструментов финансового рынка и </a:t>
            </a:r>
            <a:r>
              <a:rPr lang="ru-RU" sz="2000" dirty="0">
                <a:solidFill>
                  <a:srgbClr val="FF0000"/>
                </a:solidFill>
              </a:rPr>
              <a:t>повышения финансовой грамотности</a:t>
            </a:r>
            <a:r>
              <a:rPr lang="ru-RU" sz="2000" dirty="0"/>
              <a:t> посредством предоставления населению доступа к достоверной и надежной </a:t>
            </a:r>
            <a:r>
              <a:rPr lang="ru-RU" sz="2000" dirty="0">
                <a:solidFill>
                  <a:srgbClr val="FF0000"/>
                </a:solidFill>
              </a:rPr>
              <a:t>информации</a:t>
            </a:r>
            <a:r>
              <a:rPr lang="ru-RU" sz="2000" dirty="0"/>
              <a:t> о финансовых услугах</a:t>
            </a:r>
            <a:endParaRPr lang="ru-RU" sz="2000" b="1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ru-RU" sz="2000" b="1" u="sng" dirty="0" smtClean="0"/>
              <a:t>Задачей стратегии </a:t>
            </a:r>
            <a:r>
              <a:rPr lang="ru-RU" sz="2000" dirty="0" smtClean="0"/>
              <a:t>является </a:t>
            </a:r>
            <a:r>
              <a:rPr lang="ru-RU" sz="2000" dirty="0"/>
              <a:t>формирование к </a:t>
            </a:r>
            <a:r>
              <a:rPr lang="ru-RU" sz="2000" b="1" dirty="0">
                <a:solidFill>
                  <a:srgbClr val="FF0000"/>
                </a:solidFill>
              </a:rPr>
              <a:t>2030</a:t>
            </a:r>
            <a:r>
              <a:rPr lang="ru-RU" sz="2000" dirty="0"/>
              <a:t> году у граждан ключевых элементов </a:t>
            </a:r>
            <a:r>
              <a:rPr lang="ru-RU" sz="2000" b="1" dirty="0">
                <a:solidFill>
                  <a:srgbClr val="FF0000"/>
                </a:solidFill>
              </a:rPr>
              <a:t>финансовой культуры</a:t>
            </a:r>
            <a:r>
              <a:rPr lang="ru-RU" sz="2000" dirty="0"/>
              <a:t>, способствующих финансовому благополучию человека, семьи и общества.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b="1" dirty="0" smtClean="0"/>
              <a:t>Основные </a:t>
            </a:r>
            <a:r>
              <a:rPr lang="ru-RU" sz="2000" b="1" dirty="0"/>
              <a:t>ориентиры стратегии</a:t>
            </a:r>
            <a:endParaRPr lang="ru-RU" sz="2000" b="1" dirty="0" smtClean="0"/>
          </a:p>
          <a:p>
            <a:pPr marL="514350" indent="-514350">
              <a:buAutoNum type="arabicPeriod"/>
            </a:pPr>
            <a:r>
              <a:rPr lang="ru-RU" sz="2000" dirty="0" smtClean="0"/>
              <a:t>Доступ </a:t>
            </a:r>
            <a:r>
              <a:rPr lang="ru-RU" sz="2000" dirty="0"/>
              <a:t>граждан и бизнеса к инструментам российского финансового рынка, соответствующим их личным и деловым потребностям, в том числе с учетом уровня доходов и финансовой </a:t>
            </a:r>
            <a:r>
              <a:rPr lang="ru-RU" sz="2000" dirty="0" smtClean="0"/>
              <a:t>грамотности</a:t>
            </a:r>
          </a:p>
          <a:p>
            <a:pPr marL="514350" indent="-514350">
              <a:buAutoNum type="arabicPeriod"/>
            </a:pPr>
            <a:r>
              <a:rPr lang="ru-RU" sz="2000" dirty="0"/>
              <a:t>Дальнейшая </a:t>
            </a:r>
            <a:r>
              <a:rPr lang="ru-RU" sz="2000" b="1" dirty="0">
                <a:solidFill>
                  <a:srgbClr val="FF0000"/>
                </a:solidFill>
              </a:rPr>
              <a:t>интеграция финансовой грамотности в образовательный процесс</a:t>
            </a:r>
            <a:r>
              <a:rPr lang="ru-RU" sz="2000" dirty="0"/>
              <a:t> будет сфокусирована на </a:t>
            </a:r>
            <a:r>
              <a:rPr lang="ru-RU" sz="2000" b="1" dirty="0">
                <a:solidFill>
                  <a:srgbClr val="FF0000"/>
                </a:solidFill>
              </a:rPr>
              <a:t>использовании новейших технологий и современных методик преподавания на всех уровнях </a:t>
            </a:r>
            <a:r>
              <a:rPr lang="ru-RU" sz="2000" b="1" dirty="0" smtClean="0">
                <a:solidFill>
                  <a:srgbClr val="FF0000"/>
                </a:solidFill>
              </a:rPr>
              <a:t>образования</a:t>
            </a:r>
          </a:p>
          <a:p>
            <a:pPr marL="0" indent="0" algn="r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1200" i="1" dirty="0"/>
              <a:t>С полным текстом документа можно познакомиться </a:t>
            </a:r>
            <a:endParaRPr lang="ru-RU" sz="1200" i="1" dirty="0" smtClean="0"/>
          </a:p>
          <a:p>
            <a:pPr marL="0" indent="0" algn="r">
              <a:buNone/>
            </a:pPr>
            <a:r>
              <a:rPr lang="ru-RU" sz="1200" i="1" dirty="0" smtClean="0"/>
              <a:t>в </a:t>
            </a:r>
            <a:r>
              <a:rPr lang="ru-RU" sz="1200" i="1" dirty="0"/>
              <a:t>некоммерческой версии справочно-правовой системы "Консультант- Плюс":</a:t>
            </a:r>
            <a:br>
              <a:rPr lang="ru-RU" sz="1200" i="1" dirty="0"/>
            </a:br>
            <a:r>
              <a:rPr lang="ru-RU" sz="1200" i="1" dirty="0">
                <a:hlinkClick r:id="rId2" tooltip="https://www.consultant.ru/cons/cgi/online.cgi?req=doc&amp;rnd=qow0ng&amp;base=LAW&amp;n=436693#MsgMUSTo1tqg2T0v"/>
              </a:rPr>
              <a:t>https://vk.cc/ckwUyJ</a:t>
            </a:r>
            <a:endParaRPr lang="ru-RU" sz="1200" b="1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037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 idx="4294967295"/>
          </p:nvPr>
        </p:nvSpPr>
        <p:spPr>
          <a:xfrm>
            <a:off x="1908175" y="476250"/>
            <a:ext cx="6767513" cy="1216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smtClean="0">
                <a:solidFill>
                  <a:schemeClr val="tx2"/>
                </a:solidFill>
                <a:latin typeface="Arial" charset="0"/>
                <a:cs typeface="Arial" charset="0"/>
              </a:rPr>
              <a:t>Участники реализации стратегии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2276475"/>
            <a:ext cx="8218487" cy="38496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Arial" charset="0"/>
              </a:rPr>
              <a:t>Министерство финансов Российской Федерации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Arial" charset="0"/>
              </a:rPr>
              <a:t>Центральный банк Российской Федерации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Arial" charset="0"/>
              </a:rPr>
              <a:t>Федеральная служба по надзору в сфере защиты прав потребителей и благополучия человека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Arial" charset="0"/>
              </a:rPr>
              <a:t>Министерство просвещения Российской Федерации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Arial" charset="0"/>
              </a:rPr>
              <a:t>Органы исполнительной власти субъектов Российской Федерации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Arial" charset="0"/>
              </a:rPr>
              <a:t>Органы местного самоуправления</a:t>
            </a:r>
          </a:p>
        </p:txBody>
      </p:sp>
    </p:spTree>
    <p:extLst>
      <p:ext uri="{BB962C8B-B14F-4D97-AF65-F5344CB8AC3E}">
        <p14:creationId xmlns:p14="http://schemas.microsoft.com/office/powerpoint/2010/main" val="196155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3189</TotalTime>
  <Words>1471</Words>
  <Application>Microsoft Office PowerPoint</Application>
  <PresentationFormat>Экран (4:3)</PresentationFormat>
  <Paragraphs>194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9" baseType="lpstr">
      <vt:lpstr>Arial</vt:lpstr>
      <vt:lpstr>Calibri</vt:lpstr>
      <vt:lpstr>Times New Roman</vt:lpstr>
      <vt:lpstr>Wingdings</vt:lpstr>
      <vt:lpstr>Тема Office</vt:lpstr>
      <vt:lpstr>СИСТЕМА РАЗВИТИЯ ФИНАНСОВОЙ ГРАМОТНОСТИ</vt:lpstr>
      <vt:lpstr>Распоряжение Правительства РФ от 25 сентября 2017 г. № 2039-р</vt:lpstr>
      <vt:lpstr>Факторы, служащие основой для появления стратегии</vt:lpstr>
      <vt:lpstr>Распоряжение Правительства РФ от 25.09.2017 г. № 2039-р «Об утверждении Стратегии повышения финансовой грамотности в РФ на 2017 – 2023 г»</vt:lpstr>
      <vt:lpstr>       Стратегия повышение финансовой грамотности в Российской         Федерации на 2017 – 2023 годы  «Основные направления» - Повышение экономической грамотности населения.  Информирование населения о вопросах финансовой грамотности и способах защиты прав потребителей финансовых услуг - Повышение интереса и мотивации к получению знаний в пенсионной сфере и мотивации к самостоятельному формированию пенсионных накоплений. Подготовка граждан к жизни в старости. Стимулировать у граждан мотивацию и навыки заботиться о своей будущей пенсии, в том числе путем участия в формировании дополнительных источников дохода после выхода на пенсию;   «…Образовательное направление  …Для формирования компетенций в сфере финансовой грамотности у всех возрастных и целевых групп необходимо продолжать разработку и внедрение образовательных программ повышения финансовой грамотности для дошкольного, начального общего, основного общего, среднего общего,  среднего профессионального и высшего образования, а так же для дополнительного образования ….»</vt:lpstr>
      <vt:lpstr>Министр образования РФ О.Ю.Васильева</vt:lpstr>
      <vt:lpstr>Распоряжение Правительства РФ от 29.12.2022 N 4355-р</vt:lpstr>
      <vt:lpstr>Цель стратегии - повышение уровня и качества жизни граждан за счет использования инструментов финансового рынка и повышения финансовой грамотности посредством предоставления населению доступа к достоверной и надежной информации о финансовых услугах</vt:lpstr>
      <vt:lpstr>Участники реализации стратегии</vt:lpstr>
      <vt:lpstr>https://fincult.info/</vt:lpstr>
      <vt:lpstr>https://fincult.info/  Финансовая культура</vt:lpstr>
      <vt:lpstr>Опыт регионов по формированию финансовой грамотности дошкольников</vt:lpstr>
      <vt:lpstr>Информационные сайты  Пермского края</vt:lpstr>
      <vt:lpstr>Пермский край является регионом-участником проекта Министерства финансов России</vt:lpstr>
      <vt:lpstr>Региональная подпрограмма "Повышение бюджетной и финансовой грамотности, развитие правовой культуры и правосознания населения Пермского края в рамках Государственной программы Пермского края «Общество и власть»</vt:lpstr>
      <vt:lpstr>Презентация PowerPoint</vt:lpstr>
      <vt:lpstr>Направления реализации проекта повышение профессиональной компетентности педагогов : </vt:lpstr>
      <vt:lpstr>Авторские программы по экономическому образованию:  информационно-методическое обеспечение реализации образовательной деятельности по финансовой грамотности</vt:lpstr>
      <vt:lpstr>Презентация PowerPoint</vt:lpstr>
      <vt:lpstr>Опыт работы Пермского края по формированию финансово – экономической грамотности дошкольников</vt:lpstr>
      <vt:lpstr>Направление работы ООУ в рамках реализации подпрограммы по финансовой грамотности</vt:lpstr>
      <vt:lpstr>Конкурсы по финансовой грамотности</vt:lpstr>
      <vt:lpstr>Недели финансовой грамотности</vt:lpstr>
      <vt:lpstr>Социальная значимость финансового просвещения дошкольника</vt:lpstr>
      <vt:lpstr>Цель: формирование основ финансово-экономической грамотности дошкольников в процессе активной деятельности </vt:lpstr>
      <vt:lpstr>Разнообразные формы совместной  образовательной деятельности (опыт региона)</vt:lpstr>
      <vt:lpstr>Презентация PowerPoint</vt:lpstr>
      <vt:lpstr>Презентация PowerPoint</vt:lpstr>
      <vt:lpstr>  Цель :   формирование у дошкольников начального представления о финансовой грамотности  </vt:lpstr>
      <vt:lpstr> </vt:lpstr>
      <vt:lpstr>Направление реализации подпрограммы: Проблемы и риски</vt:lpstr>
      <vt:lpstr>ПУТИ РЕШЕНИЯ ПРОБЛЕМ</vt:lpstr>
      <vt:lpstr>Проект «Новые дети, новые методики»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nachdoshkotdel</dc:creator>
  <cp:lastModifiedBy>м</cp:lastModifiedBy>
  <cp:revision>61</cp:revision>
  <cp:lastPrinted>2023-02-07T11:19:42Z</cp:lastPrinted>
  <dcterms:created xsi:type="dcterms:W3CDTF">2016-06-10T10:14:24Z</dcterms:created>
  <dcterms:modified xsi:type="dcterms:W3CDTF">2023-02-08T07:40:01Z</dcterms:modified>
</cp:coreProperties>
</file>