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4" r:id="rId6"/>
    <p:sldId id="265" r:id="rId7"/>
    <p:sldId id="274" r:id="rId8"/>
    <p:sldId id="266" r:id="rId9"/>
    <p:sldId id="268" r:id="rId10"/>
    <p:sldId id="269" r:id="rId11"/>
    <p:sldId id="270" r:id="rId12"/>
    <p:sldId id="276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952327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Финансовая грамотность дошкольников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2815883"/>
            <a:ext cx="2520280" cy="355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ÐÐ°ÑÑÐ¸Ð½ÐºÐ¸ Ð¿Ð¾ Ð·Ð°Ð¿ÑÐ¾ÑÑ Ð´ÐµÑÑÐºÐ¸Ðµ ÐºÐ°ÑÑÐ¸Ð½ÐºÐ¸ Ð´ÐµÐ½ÑÐ³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933056"/>
            <a:ext cx="2664296" cy="2250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0436" y="2066062"/>
            <a:ext cx="820891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Модуль  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</a:p>
          <a:p>
            <a:pPr algn="ctr" eaLnBrk="1" hangingPunct="1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«Семейный круг»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95288" y="4867275"/>
            <a:ext cx="45227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 </a:t>
            </a:r>
          </a:p>
          <a:p>
            <a:pPr eaLnBrk="1" hangingPunct="1"/>
            <a:endParaRPr lang="ru-RU" altLang="ru-RU" b="1" i="1">
              <a:solidFill>
                <a:srgbClr val="21306A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600" b="1">
                <a:solidFill>
                  <a:srgbClr val="21306A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eaLnBrk="1" hangingPunct="1"/>
            <a:endParaRPr lang="ru-RU" altLang="ru-RU" sz="1600"/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395288" y="4437063"/>
            <a:ext cx="31607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>
              <a:solidFill>
                <a:srgbClr val="21306A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600" b="1">
                <a:solidFill>
                  <a:srgbClr val="21306A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eaLnBrk="1" hangingPunct="1"/>
            <a:endParaRPr lang="ru-RU" altLang="ru-RU" sz="160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0"/>
            <a:ext cx="39243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3550" y="4733925"/>
            <a:ext cx="4756150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Разработан:</a:t>
            </a:r>
          </a:p>
          <a:p>
            <a:pPr eaLnBrk="1" hangingPunct="1">
              <a:defRPr/>
            </a:pP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Вихарева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Борисовна методист  МАДОУ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 421 «Гармония» г. Перми</a:t>
            </a:r>
          </a:p>
          <a:p>
            <a:pPr eaLnBrk="1" hangingPunct="1">
              <a:defRPr/>
            </a:pPr>
            <a:endParaRPr lang="ru-RU" altLang="ru-RU" b="1" i="1" dirty="0">
              <a:solidFill>
                <a:srgbClr val="21306A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b="1" i="1" dirty="0">
                <a:solidFill>
                  <a:srgbClr val="21306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-100013"/>
            <a:ext cx="3924300" cy="294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042988" y="4005263"/>
            <a:ext cx="6400800" cy="17526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altLang="ru-RU" sz="2400" b="1" i="1" dirty="0" smtClean="0">
                <a:solidFill>
                  <a:srgbClr val="21306A"/>
                </a:solidFill>
                <a:latin typeface="Times New Roman" pitchFamily="18" charset="0"/>
                <a:cs typeface="Times New Roman" pitchFamily="18" charset="0"/>
              </a:rPr>
              <a:t>Разработан: </a:t>
            </a:r>
            <a:endParaRPr lang="ru-RU" altLang="ru-RU" sz="2400" b="1" i="1" dirty="0">
              <a:solidFill>
                <a:srgbClr val="21306A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Останина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С.А. зам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зав. по ВМР МАДОУ «Детский сад № 55» г. Перми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8963" y="1638259"/>
            <a:ext cx="7773988" cy="14668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Модуль  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«Копилка»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8" name="Picture 6" descr="https://apexspecialtyvehicles.com/wp-content/uploads/2016/10/piggybank-1.png"/>
          <p:cNvPicPr>
            <a:picLocks noChangeAspect="1" noChangeArrowheads="1"/>
          </p:cNvPicPr>
          <p:nvPr/>
        </p:nvPicPr>
        <p:blipFill>
          <a:blip r:embed="rId2" cstate="print"/>
          <a:srcRect l="14619" t="8012" r="24059" b="13402"/>
          <a:stretch>
            <a:fillRect/>
          </a:stretch>
        </p:blipFill>
        <p:spPr bwMode="auto">
          <a:xfrm>
            <a:off x="6399213" y="349250"/>
            <a:ext cx="2722562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apf.mail.ru/cgi-bin/readmsg/%D0%BA%D0%BE%D0%BF%D0%B5%D0%B5%D1%87%D0%BA%D0%B01%20%D0%BF%D1%80%D0%BE%D0%B7%D1%80%D0%B0%D1%87%D0%BD.png?id=15353624040000000646%3B0%3B2&amp;x-email=chabanka.1975%40inbox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apf.mail.ru/cgi-bin/readmsg/%D0%BA%D0%BE%D0%BF%D0%B5%D0%B5%D1%87%D0%BA%D0%B01%20%D0%BF%D1%80%D0%BE%D0%B7%D1%80%D0%B0%D1%87%D0%BD.png?id=15353624040000000646%3B0%3B2&amp;x-email=chabanka.1975%40inbox.ru&amp;exif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apf.mail.ru/cgi-bin/readmsg/%D0%BA%D0%BE%D0%BF%D0%B5%D0%B5%D1%87%D0%BA%D0%B01%20%D0%BF%D1%80%D0%BE%D0%B7%D1%80%D0%B0%D1%87%D0%BD.png?id=15353624040000000646%3B0%3B2&amp;x-email=chabanka.1975%40inbox.ru&amp;exif=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437112"/>
            <a:ext cx="792549" cy="11827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428" y="4577333"/>
            <a:ext cx="1042506" cy="10425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020" y="4905595"/>
            <a:ext cx="1231499" cy="10729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3651810"/>
            <a:ext cx="1402202" cy="71329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624428" y="2132856"/>
            <a:ext cx="6403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«Богатство </a:t>
            </a:r>
            <a:r>
              <a:rPr lang="ru-RU" sz="4800" b="1" dirty="0">
                <a:ln w="11430"/>
                <a:gradFill>
                  <a:gsLst>
                    <a:gs pos="0">
                      <a:srgbClr val="F14124">
                        <a:tint val="90000"/>
                        <a:satMod val="120000"/>
                      </a:srgbClr>
                    </a:gs>
                    <a:gs pos="25000">
                      <a:srgbClr val="F14124">
                        <a:tint val="93000"/>
                        <a:satMod val="120000"/>
                      </a:srgbClr>
                    </a:gs>
                    <a:gs pos="50000">
                      <a:srgbClr val="F14124">
                        <a:shade val="89000"/>
                        <a:satMod val="110000"/>
                      </a:srgbClr>
                    </a:gs>
                    <a:gs pos="75000">
                      <a:srgbClr val="F14124">
                        <a:tint val="93000"/>
                        <a:satMod val="120000"/>
                      </a:srgbClr>
                    </a:gs>
                    <a:gs pos="100000">
                      <a:srgbClr val="F1412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Пармы»:</a:t>
            </a:r>
            <a:r>
              <a:rPr lang="ru-RU" sz="4800" dirty="0">
                <a:solidFill>
                  <a:prstClr val="white"/>
                </a:solidFill>
                <a:ea typeface="Calibri"/>
                <a:cs typeface="Times New Roman"/>
              </a:rPr>
              <a:t>  </a:t>
            </a: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Модуль 3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2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взаимодействия с семьями воспитанников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плане в соответствии с модулями программы  определены цели и формы работы с родителями в соответствие с возрастной категорией воспитанников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Особенности организации развивающей и предметно – пространственной среды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Разработан примерный перечень материалов и оборудования развивающей и предметно – пространственной среды которые можно рассматривать как ориентир при построении РППС с учетом возраста детей.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программы «Открытия </a:t>
            </a:r>
            <a:r>
              <a:rPr lang="ru-RU" dirty="0" err="1" smtClean="0"/>
              <a:t>Феечки</a:t>
            </a:r>
            <a:r>
              <a:rPr lang="ru-RU" dirty="0" smtClean="0"/>
              <a:t> Копеечки»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Тематический план и содержание программы располагаются по модулям </a:t>
            </a:r>
            <a:r>
              <a:rPr lang="ru-RU" dirty="0" smtClean="0"/>
              <a:t>программы</a:t>
            </a:r>
          </a:p>
          <a:p>
            <a:r>
              <a:rPr lang="ru-RU" dirty="0" smtClean="0"/>
              <a:t>Определены образовательные задачи в динамке развития по возрастам и </a:t>
            </a:r>
            <a:r>
              <a:rPr lang="ru-RU" smtClean="0"/>
              <a:t>модулям программы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3687" y="2257060"/>
            <a:ext cx="7303681" cy="16557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Региональная Программа по финансово-экономической грамотности детей дошкольного возраста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«Открытия </a:t>
            </a:r>
            <a:r>
              <a:rPr lang="ru-RU" sz="5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Феечки</a:t>
            </a:r>
            <a:r>
              <a:rPr lang="ru-RU" sz="5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Копеечки»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4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099" name="Подзаголовок 2"/>
          <p:cNvSpPr txBox="1">
            <a:spLocks/>
          </p:cNvSpPr>
          <p:nvPr/>
        </p:nvSpPr>
        <p:spPr bwMode="auto">
          <a:xfrm>
            <a:off x="2847975" y="5861050"/>
            <a:ext cx="31623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altLang="ru-RU" sz="2000" dirty="0"/>
          </a:p>
        </p:txBody>
      </p:sp>
      <p:sp>
        <p:nvSpPr>
          <p:cNvPr id="4100" name="Подзаголовок 2"/>
          <p:cNvSpPr txBox="1">
            <a:spLocks/>
          </p:cNvSpPr>
          <p:nvPr/>
        </p:nvSpPr>
        <p:spPr bwMode="auto">
          <a:xfrm>
            <a:off x="3821113" y="4178300"/>
            <a:ext cx="5205412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altLang="ru-RU" sz="2000" b="1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098675" y="327025"/>
            <a:ext cx="7092950" cy="11652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Пермский государственный национальный исследовательский университет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Региональный институт непрерывного образования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ПЕДАГОГИЧЕСКИЙ ФАКУЛЬТЕТ</a:t>
            </a:r>
            <a:endParaRPr lang="ru-RU" sz="2000" dirty="0"/>
          </a:p>
        </p:txBody>
      </p:sp>
      <p:pic>
        <p:nvPicPr>
          <p:cNvPr id="4102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5" y="355600"/>
            <a:ext cx="1427163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C:\Users\User\Desktop\феечка\копееч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879850"/>
            <a:ext cx="17922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404813"/>
            <a:ext cx="8640763" cy="590391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4100" b="1" dirty="0" smtClean="0">
                <a:solidFill>
                  <a:srgbClr val="C00000"/>
                </a:solidFill>
              </a:rPr>
              <a:t>Понятие «финансовая грамотность»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Финансовая грамотность – понятие</a:t>
            </a:r>
            <a:r>
              <a:rPr lang="ru-RU" dirty="0">
                <a:solidFill>
                  <a:srgbClr val="002060"/>
                </a:solidFill>
              </a:rPr>
              <a:t>, выходящее за пределы политических, географических и социально-экономических границ.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Финансовая </a:t>
            </a:r>
            <a:r>
              <a:rPr lang="ru-RU" b="1" dirty="0">
                <a:solidFill>
                  <a:srgbClr val="002060"/>
                </a:solidFill>
              </a:rPr>
              <a:t>грамотность </a:t>
            </a:r>
            <a:r>
              <a:rPr lang="ru-RU" dirty="0">
                <a:solidFill>
                  <a:srgbClr val="002060"/>
                </a:solidFill>
              </a:rPr>
              <a:t>– это психологическое качество человека, показывающее степень его осведомленности в финансовых вопросах, умение зарабатывать и управлять деньгами. 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К </a:t>
            </a:r>
            <a:r>
              <a:rPr lang="ru-RU" dirty="0">
                <a:solidFill>
                  <a:srgbClr val="002060"/>
                </a:solidFill>
              </a:rPr>
              <a:t>сожалению, </a:t>
            </a:r>
            <a:r>
              <a:rPr lang="ru-RU" b="1" dirty="0">
                <a:solidFill>
                  <a:srgbClr val="002060"/>
                </a:solidFill>
              </a:rPr>
              <a:t>финансовой грамотности</a:t>
            </a:r>
            <a:r>
              <a:rPr lang="ru-RU" dirty="0">
                <a:solidFill>
                  <a:srgbClr val="002060"/>
                </a:solidFill>
              </a:rPr>
              <a:t> почти не обучают в детских садах. А грамотное отношение к собственным деньгам и опыт пользования </a:t>
            </a:r>
            <a:r>
              <a:rPr lang="ru-RU" b="1" dirty="0">
                <a:solidFill>
                  <a:srgbClr val="002060"/>
                </a:solidFill>
              </a:rPr>
              <a:t>финансовыми</a:t>
            </a:r>
            <a:r>
              <a:rPr lang="ru-RU" dirty="0">
                <a:solidFill>
                  <a:srgbClr val="002060"/>
                </a:solidFill>
              </a:rPr>
              <a:t> продуктами в раннем возрасте открывает хорошие возможности и способствует </a:t>
            </a:r>
            <a:r>
              <a:rPr lang="ru-RU" b="1" dirty="0">
                <a:solidFill>
                  <a:srgbClr val="002060"/>
                </a:solidFill>
              </a:rPr>
              <a:t>финансовому благополучию детей</a:t>
            </a:r>
            <a:r>
              <a:rPr lang="ru-RU" dirty="0">
                <a:solidFill>
                  <a:srgbClr val="002060"/>
                </a:solidFill>
              </a:rPr>
              <a:t>, когда они вырастают. Еще одним важный урок о деньгах, который стоит получить в </a:t>
            </a:r>
            <a:r>
              <a:rPr lang="ru-RU" b="1" dirty="0">
                <a:solidFill>
                  <a:srgbClr val="002060"/>
                </a:solidFill>
              </a:rPr>
              <a:t>дошкольном</a:t>
            </a:r>
            <a:r>
              <a:rPr lang="ru-RU" dirty="0">
                <a:solidFill>
                  <a:srgbClr val="002060"/>
                </a:solidFill>
              </a:rPr>
              <a:t> возрасте – это умение различать эмоциональные и товарно-денежные отношения.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17" y="5000378"/>
            <a:ext cx="2473052" cy="1308942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Первичные представления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7910" y="3935882"/>
            <a:ext cx="2556815" cy="1313757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Формирование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умений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75877" y="2564904"/>
            <a:ext cx="2422004" cy="1395114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Применение умений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56177" y="980728"/>
            <a:ext cx="2987824" cy="1584176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Творческое применение умений в новой ситуации</a:t>
            </a:r>
          </a:p>
        </p:txBody>
      </p:sp>
      <p:sp>
        <p:nvSpPr>
          <p:cNvPr id="10" name="Выгнутая вверх стрелка 9"/>
          <p:cNvSpPr/>
          <p:nvPr/>
        </p:nvSpPr>
        <p:spPr>
          <a:xfrm rot="19802383">
            <a:off x="2352675" y="2636838"/>
            <a:ext cx="2379663" cy="755650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19520764">
            <a:off x="4781550" y="1204913"/>
            <a:ext cx="2089150" cy="839787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3328" name="Picture 3" descr="C:\Users\msi\Downloads\картинки по ДО\интел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2360613"/>
            <a:ext cx="26892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Выгнутая вверх стрелка 13"/>
          <p:cNvSpPr/>
          <p:nvPr/>
        </p:nvSpPr>
        <p:spPr>
          <a:xfrm rot="19565152">
            <a:off x="433388" y="4116388"/>
            <a:ext cx="2303462" cy="660400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3330" name="Picture 4" descr="Business Hands On Puzzle Pieces Фотография, картинки, изображения и сток-фотография без роялти. Image 7811492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975" y="4017963"/>
            <a:ext cx="310038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791788" y="16041"/>
            <a:ext cx="5400600" cy="9912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От первичных представлений к творческой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Новизна: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600200"/>
            <a:ext cx="8075612" cy="4525963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«Открытия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Феечки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Копеечки» создана с учетом национально-регионального компонента  Пермского Края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75" y="4437063"/>
            <a:ext cx="2617788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621088"/>
            <a:ext cx="17922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dirty="0" smtClean="0"/>
              <a:t>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Изучая курс финансовой грамотности в детском саду, у детей сформируются знания и умения в области экономики.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933825"/>
            <a:ext cx="31813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Миссия программы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Содействие возможности саморазвития всех участников образовательных отношений в приобретении социокультурного опыта в области экономических отношений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начального представления о финансовой грамотности 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428750"/>
            <a:ext cx="7775575" cy="516890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5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первоначальные представления об основах финансовой грамотности;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объяснить некоторые доступные для этого возраста экономические взаимосвязи, складывающиеся непосредственном окружении (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труд, товар, деньги, цена, стоимость - с одной стороны и нравственными понятиями, такими, как бережливость, честность, экономность, щедрость и т.д.);</a:t>
            </a: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умения грамотно действовать в повседневной жизни с использованием полученных знаний по финансовой грамотности 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(покупка в магазине, плата за проезд в транспорте и т.д.).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altLang="ru-RU" sz="4800" dirty="0" smtClean="0"/>
              <a:t>В данной Программе можно выделить 3 Модуля</a:t>
            </a:r>
          </a:p>
          <a:p>
            <a:pPr algn="ctr" eaLnBrk="1" hangingPunct="1"/>
            <a:r>
              <a:rPr lang="ru-RU" altLang="ru-RU" sz="4800" dirty="0" smtClean="0"/>
              <a:t>Содержание каждого модуля имеет несколько разделов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136</TotalTime>
  <Words>381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Финансовая грамотность дошкольников </vt:lpstr>
      <vt:lpstr>Презентация PowerPoint</vt:lpstr>
      <vt:lpstr>Презентация PowerPoint</vt:lpstr>
      <vt:lpstr>Презентация PowerPoint</vt:lpstr>
      <vt:lpstr>Новизна:</vt:lpstr>
      <vt:lpstr>Гипотеза:</vt:lpstr>
      <vt:lpstr>Миссия программы</vt:lpstr>
      <vt:lpstr>  Цель :   формирование у дошкольников начального представления о финансовой грамотности  </vt:lpstr>
      <vt:lpstr> </vt:lpstr>
      <vt:lpstr>Презентация PowerPoint</vt:lpstr>
      <vt:lpstr>  Модуль  2  «Копилка»</vt:lpstr>
      <vt:lpstr>Модуль 3</vt:lpstr>
      <vt:lpstr>Особенности взаимодействия с семьями воспитанников</vt:lpstr>
      <vt:lpstr>Особенности организации развивающей и предметно – пространственной среды</vt:lpstr>
      <vt:lpstr>Содержание программы «Открытия Феечки Копеечки»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 дошкольников</dc:title>
  <dc:creator>user</dc:creator>
  <cp:lastModifiedBy>м</cp:lastModifiedBy>
  <cp:revision>19</cp:revision>
  <dcterms:created xsi:type="dcterms:W3CDTF">2018-11-28T14:12:22Z</dcterms:created>
  <dcterms:modified xsi:type="dcterms:W3CDTF">2023-03-15T05:23:12Z</dcterms:modified>
</cp:coreProperties>
</file>