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4" r:id="rId2"/>
    <p:sldId id="285" r:id="rId3"/>
    <p:sldId id="257" r:id="rId4"/>
    <p:sldId id="258" r:id="rId5"/>
    <p:sldId id="261" r:id="rId6"/>
    <p:sldId id="262" r:id="rId7"/>
    <p:sldId id="263" r:id="rId8"/>
    <p:sldId id="264" r:id="rId9"/>
    <p:sldId id="265" r:id="rId10"/>
    <p:sldId id="286" r:id="rId11"/>
    <p:sldId id="260" r:id="rId12"/>
    <p:sldId id="269" r:id="rId13"/>
    <p:sldId id="270" r:id="rId14"/>
    <p:sldId id="271" r:id="rId15"/>
    <p:sldId id="272" r:id="rId16"/>
    <p:sldId id="273" r:id="rId17"/>
    <p:sldId id="274" r:id="rId18"/>
    <p:sldId id="275" r:id="rId19"/>
    <p:sldId id="276" r:id="rId20"/>
    <p:sldId id="267" r:id="rId21"/>
    <p:sldId id="277" r:id="rId22"/>
    <p:sldId id="278" r:id="rId23"/>
    <p:sldId id="279" r:id="rId24"/>
    <p:sldId id="287" r:id="rId25"/>
    <p:sldId id="281" r:id="rId26"/>
    <p:sldId id="283" r:id="rId27"/>
  </p:sldIdLst>
  <p:sldSz cx="12192000" cy="6858000"/>
  <p:notesSz cx="9144000" cy="6858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265" autoAdjust="0"/>
    <p:restoredTop sz="94660"/>
  </p:normalViewPr>
  <p:slideViewPr>
    <p:cSldViewPr snapToGrid="0">
      <p:cViewPr varScale="1">
        <p:scale>
          <a:sx n="84" d="100"/>
          <a:sy n="84" d="100"/>
        </p:scale>
        <p:origin x="-581" y="-6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A6517B-B263-49F5-AB70-A14B3BE789F0}" type="datetimeFigureOut">
              <a:rPr lang="ru-RU" smtClean="0"/>
              <a:pPr/>
              <a:t>21.01.2025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47A81A-8AB8-448D-840A-652D0FCAFDF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7835516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A6517B-B263-49F5-AB70-A14B3BE789F0}" type="datetimeFigureOut">
              <a:rPr lang="ru-RU" smtClean="0"/>
              <a:pPr/>
              <a:t>21.01.2025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47A81A-8AB8-448D-840A-652D0FCAFDF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7193410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899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199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A6517B-B263-49F5-AB70-A14B3BE789F0}" type="datetimeFigureOut">
              <a:rPr lang="ru-RU" smtClean="0"/>
              <a:pPr/>
              <a:t>21.01.2025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47A81A-8AB8-448D-840A-652D0FCAFDF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0577393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A6517B-B263-49F5-AB70-A14B3BE789F0}" type="datetimeFigureOut">
              <a:rPr lang="ru-RU" smtClean="0"/>
              <a:pPr/>
              <a:t>21.01.2025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47A81A-8AB8-448D-840A-652D0FCAFDF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1472357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2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2" y="4589464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A6517B-B263-49F5-AB70-A14B3BE789F0}" type="datetimeFigureOut">
              <a:rPr lang="ru-RU" smtClean="0"/>
              <a:pPr/>
              <a:t>21.01.2025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47A81A-8AB8-448D-840A-652D0FCAFDF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2348704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1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1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A6517B-B263-49F5-AB70-A14B3BE789F0}" type="datetimeFigureOut">
              <a:rPr lang="ru-RU" smtClean="0"/>
              <a:pPr/>
              <a:t>21.01.2025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47A81A-8AB8-448D-840A-652D0FCAFDF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2169332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9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9" y="2505076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2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2" y="2505076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A6517B-B263-49F5-AB70-A14B3BE789F0}" type="datetimeFigureOut">
              <a:rPr lang="ru-RU" smtClean="0"/>
              <a:pPr/>
              <a:t>21.01.2025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47A81A-8AB8-448D-840A-652D0FCAFDF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9742364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A6517B-B263-49F5-AB70-A14B3BE789F0}" type="datetimeFigureOut">
              <a:rPr lang="ru-RU" smtClean="0"/>
              <a:pPr/>
              <a:t>21.01.2025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47A81A-8AB8-448D-840A-652D0FCAFDF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0168230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A6517B-B263-49F5-AB70-A14B3BE789F0}" type="datetimeFigureOut">
              <a:rPr lang="ru-RU" smtClean="0"/>
              <a:pPr/>
              <a:t>21.01.2025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47A81A-8AB8-448D-840A-652D0FCAFDF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0348604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90" y="457200"/>
            <a:ext cx="3932236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1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90" y="2057400"/>
            <a:ext cx="3932236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A6517B-B263-49F5-AB70-A14B3BE789F0}" type="datetimeFigureOut">
              <a:rPr lang="ru-RU" smtClean="0"/>
              <a:pPr/>
              <a:t>21.01.2025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47A81A-8AB8-448D-840A-652D0FCAFDF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1581069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90" y="457200"/>
            <a:ext cx="3932236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1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90" y="2057400"/>
            <a:ext cx="3932236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A6517B-B263-49F5-AB70-A14B3BE789F0}" type="datetimeFigureOut">
              <a:rPr lang="ru-RU" smtClean="0"/>
              <a:pPr/>
              <a:t>21.01.2025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47A81A-8AB8-448D-840A-652D0FCAFDF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2552461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2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2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1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EA6517B-B263-49F5-AB70-A14B3BE789F0}" type="datetimeFigureOut">
              <a:rPr lang="ru-RU" smtClean="0"/>
              <a:pPr/>
              <a:t>21.01.2025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2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1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47A81A-8AB8-448D-840A-652D0FCAFDF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3010694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8941" y="180305"/>
            <a:ext cx="11861442" cy="4842457"/>
          </a:xfrm>
        </p:spPr>
        <p:txBody>
          <a:bodyPr/>
          <a:lstStyle/>
          <a:p>
            <a:pPr algn="ctr"/>
            <a:r>
              <a:rPr lang="ru-RU" dirty="0" smtClean="0"/>
              <a:t/>
            </a:r>
            <a:br>
              <a:rPr lang="ru-RU" dirty="0" smtClean="0"/>
            </a:br>
            <a:r>
              <a:rPr lang="ru-RU" b="1" dirty="0" smtClean="0">
                <a:solidFill>
                  <a:srgbClr val="FF0000"/>
                </a:solidFill>
              </a:rPr>
              <a:t>Памятники Сталинграда(Волгограда) посвящённые героям Великой Отечественной войны</a:t>
            </a:r>
            <a:endParaRPr lang="ru-RU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4572985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3032" y="0"/>
            <a:ext cx="11861442" cy="6722773"/>
          </a:xfrm>
        </p:spPr>
        <p:txBody>
          <a:bodyPr/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sz="1600" dirty="0"/>
              <a:t/>
            </a:r>
            <a:br>
              <a:rPr lang="ru-RU" sz="1600" dirty="0"/>
            </a:br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Горельеф память поколений- </a:t>
            </a:r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многофигурная скульптура на каменной стене изображает траурное шествие в честь погибших воинов героев.</a:t>
            </a:r>
            <a:b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Значение- вечная память о подвиге русских солдат.</a:t>
            </a:r>
            <a:endParaRPr lang="ru-RU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367307" y="103033"/>
            <a:ext cx="9332891" cy="56151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54241837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5910" y="90152"/>
            <a:ext cx="12076091" cy="6767848"/>
          </a:xfrm>
        </p:spPr>
        <p:txBody>
          <a:bodyPr>
            <a:normAutofit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r>
              <a:rPr lang="ru-RU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Скорбь матери </a:t>
            </a:r>
            <a:r>
              <a:rPr lang="ru-RU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– в ней вся боль матерей утративших на войне своих сыновей</a:t>
            </a:r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446988" y="90153"/>
            <a:ext cx="7353836" cy="61947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45611562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5910" y="167425"/>
            <a:ext cx="12076091" cy="6555347"/>
          </a:xfrm>
        </p:spPr>
        <p:txBody>
          <a:bodyPr/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Площадь героев </a:t>
            </a:r>
            <a:r>
              <a:rPr lang="ru-RU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– по центру расположен прямоугольный бассейн (символ Волги). С левой стороны он ограничен стеной в виде знамени с надписями ( имена героев, фразы из приказов). Крупными рельефными буквами надпись – «Железный ветер бил им в лицо, а они всё шли вперёд, и снова чувство суеверного страха охватывало противника: люди ли шли в атаку, смертны ли они?»</a:t>
            </a:r>
            <a:br>
              <a:rPr lang="ru-RU" sz="14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Немым ответом служит шесть шестиметровых двух фигурных скульптурных композиций, поднявшихся справа от бассейна.</a:t>
            </a:r>
            <a:br>
              <a:rPr lang="ru-RU" sz="14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112135" y="167425"/>
            <a:ext cx="7521262" cy="54477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51272823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4549" y="128789"/>
            <a:ext cx="11925836" cy="6542467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sz="1800" dirty="0" smtClean="0"/>
              <a:t>Скульптурные композиции воссоздают конкретные эпизоды сражений, рассказывают о солдатской дружбе, о верности воинскому долгу, об истинном героизме</a:t>
            </a:r>
            <a:endParaRPr lang="ru-RU" sz="18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481070" y="128790"/>
            <a:ext cx="8937938" cy="59757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92965340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5909" y="193183"/>
            <a:ext cx="11951595" cy="6516710"/>
          </a:xfrm>
        </p:spPr>
        <p:txBody>
          <a:bodyPr>
            <a:normAutofit/>
          </a:bodyPr>
          <a:lstStyle/>
          <a:p>
            <a:r>
              <a:rPr lang="ru-RU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14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14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14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14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14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14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14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14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14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14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14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14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14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14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14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Выстояв мы победим смерть- </a:t>
            </a:r>
            <a:r>
              <a:rPr lang="ru-RU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солдат тяжело ранен, но даже раненный не выпускает гранату из рук. Боевой товарищ поддерживает его. Оба солдата готовы сражаться до конца. </a:t>
            </a:r>
            <a:endParaRPr lang="ru-RU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206839" y="193183"/>
            <a:ext cx="5048519" cy="58856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67164795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7427" y="115910"/>
            <a:ext cx="12024574" cy="6542467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Санитарка – </a:t>
            </a:r>
            <a:r>
              <a:rPr lang="ru-RU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рассказывает о героизме женщин на войне. Санитарка на своих плечах несёт раненного бойца с поля боя. Лицо её полно решимости, несмотря на непосильную тяжесть груза.</a:t>
            </a:r>
            <a:endParaRPr lang="ru-RU" b="1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874394" y="0"/>
            <a:ext cx="5102181" cy="61818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57998267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5909" y="1"/>
            <a:ext cx="11874322" cy="6783589"/>
          </a:xfrm>
        </p:spPr>
        <p:txBody>
          <a:bodyPr>
            <a:normAutofit/>
          </a:bodyPr>
          <a:lstStyle/>
          <a:p>
            <a:r>
              <a:rPr lang="ru-RU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14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14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14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14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14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14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14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14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14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14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14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14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14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14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14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14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Моряк –</a:t>
            </a:r>
            <a:r>
              <a:rPr lang="ru-RU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рассказывает о подвигах моряков в Сталинградской битве. Боевой товарищ убит и моряк собрав последнюю связку гранат, бросается навстречу врагу.</a:t>
            </a:r>
            <a:endParaRPr lang="ru-RU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979572" y="103032"/>
            <a:ext cx="4276590" cy="59114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39369334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4546" y="180305"/>
            <a:ext cx="11822805" cy="6581104"/>
          </a:xfrm>
        </p:spPr>
        <p:txBody>
          <a:bodyPr>
            <a:normAutofit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Командир </a:t>
            </a:r>
            <a:r>
              <a:rPr lang="ru-RU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– скульптура посвящена героизму командиров, не покидающих поле боя до последнего вздоха. Боец поддерживает тяжело раненного командира, который до последней минуты руководит боем.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790952" y="180306"/>
            <a:ext cx="4610100" cy="60144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33804342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1" y="141668"/>
            <a:ext cx="12054626" cy="6716331"/>
          </a:xfrm>
        </p:spPr>
        <p:txBody>
          <a:bodyPr/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Знаменосец</a:t>
            </a:r>
            <a:r>
              <a:rPr lang="ru-RU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 –композиция изображает поверженного знаменосца. Солдат убит, но боевое знамя подхватил боевой товарищ.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816080" y="141669"/>
            <a:ext cx="5096100" cy="6156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38390260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7426" y="154546"/>
            <a:ext cx="11887200" cy="6555347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Крах фашизму- </a:t>
            </a:r>
            <a:r>
              <a:rPr lang="ru-RU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два воина разных поколений уничтожают свастику извивающуюся гидру- символ фашизма.</a:t>
            </a:r>
            <a:endParaRPr lang="ru-RU" b="1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485623" y="154547"/>
            <a:ext cx="5215943" cy="61432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7703892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96215" y="244699"/>
            <a:ext cx="11758411" cy="5666705"/>
          </a:xfrm>
        </p:spPr>
        <p:txBody>
          <a:bodyPr>
            <a:normAutofit/>
          </a:bodyPr>
          <a:lstStyle/>
          <a:p>
            <a:r>
              <a:rPr lang="ru-RU" sz="2800" dirty="0" smtClean="0"/>
              <a:t>Образовательная область: Социально- </a:t>
            </a:r>
            <a:r>
              <a:rPr lang="ru-RU" sz="2800" dirty="0" smtClean="0"/>
              <a:t>коммуникативное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b="1" dirty="0" smtClean="0"/>
              <a:t>Задачи</a:t>
            </a:r>
            <a:br>
              <a:rPr lang="ru-RU" sz="2800" b="1" dirty="0" smtClean="0"/>
            </a:br>
            <a:r>
              <a:rPr lang="ru-RU" sz="2800" dirty="0" smtClean="0"/>
              <a:t>Образовательная: </a:t>
            </a:r>
            <a:r>
              <a:rPr lang="ru-RU" sz="2000" dirty="0" smtClean="0"/>
              <a:t>Познакомить детей с Сталинградской битвой которая стала переломным моментом в ходе ВОВ</a:t>
            </a:r>
            <a:br>
              <a:rPr lang="ru-RU" sz="2000" dirty="0" smtClean="0"/>
            </a:br>
            <a:r>
              <a:rPr lang="ru-RU" sz="2000" dirty="0"/>
              <a:t> </a:t>
            </a:r>
            <a:r>
              <a:rPr lang="ru-RU" sz="2000" dirty="0" smtClean="0"/>
              <a:t>Познакомить </a:t>
            </a:r>
            <a:r>
              <a:rPr lang="ru-RU" sz="2000" dirty="0" smtClean="0"/>
              <a:t>детей с подвигами советских солдат сражавшихся на Мамаевом кургане и отдавших свои жизни за Родину, которые увековечены в камне и бронзе</a:t>
            </a:r>
            <a:br>
              <a:rPr lang="ru-RU" sz="2000" dirty="0" smtClean="0"/>
            </a:br>
            <a:r>
              <a:rPr lang="ru-RU" sz="2800" dirty="0"/>
              <a:t/>
            </a:r>
            <a:br>
              <a:rPr lang="ru-RU" sz="2800" dirty="0"/>
            </a:br>
            <a:r>
              <a:rPr lang="ru-RU" sz="2800" dirty="0" smtClean="0"/>
              <a:t>Развивающая: </a:t>
            </a:r>
            <a:r>
              <a:rPr lang="ru-RU" sz="2000" dirty="0" smtClean="0"/>
              <a:t>Развивать интерес у детей к истории своей Родины, военным действиям происходящим в ходе ВОВ</a:t>
            </a:r>
            <a:br>
              <a:rPr lang="ru-RU" sz="2000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800" dirty="0" smtClean="0"/>
              <a:t>Воспитательная:</a:t>
            </a:r>
            <a:r>
              <a:rPr lang="ru-RU" sz="2000" dirty="0" smtClean="0"/>
              <a:t>  Воспитывать у детей чувство патриотизма, гордости за Родину, величайшее мужество, самоотверженность советских солдат, защищавших родную землю.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xmlns="" val="426618468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41668"/>
            <a:ext cx="12192000" cy="671633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b="1" dirty="0"/>
              <a:t/>
            </a:r>
            <a:br>
              <a:rPr lang="ru-RU" b="1" dirty="0"/>
            </a:br>
            <a:r>
              <a:rPr lang="ru-RU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Зал воинской Славы- </a:t>
            </a:r>
            <a:r>
              <a:rPr lang="ru-RU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по центру которого возвышается 5 метровая скульптура в виде руки держащей факел с огнём, символ жизни которую нам протянули те, кто шёл на смерть и сложил жизнь в Великой битве. А вокруг неё высокие пилоны с изображением воинов всех родов советских войск. </a:t>
            </a:r>
            <a:br>
              <a:rPr lang="ru-RU" sz="14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14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021984" y="257577"/>
            <a:ext cx="7662930" cy="59371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8217905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4548" y="128790"/>
            <a:ext cx="11900078" cy="6606861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Стена воинской Славы</a:t>
            </a:r>
            <a:r>
              <a:rPr lang="ru-RU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br>
              <a:rPr lang="ru-RU" sz="14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По всему периметру стен расположены 34 приспущенных траурных знамени, окаймлённых чёрными лентами. На них начертаны имена погибших в Сталинградской битве советских воинов, всего 7200 имён. Над ними вокруг всего зала в виде бордюра, завершающего стену- георгиевская лента, на которой белыми буквами написано: «Да, мы были простыми смертными, и мало кто уцелел из нас, но все мы выполняли патриотический долг перед священной матерью- Родиной.</a:t>
            </a:r>
            <a:br>
              <a:rPr lang="ru-RU" sz="14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627291" y="128789"/>
            <a:ext cx="5138670" cy="57310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76250621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" y="0"/>
            <a:ext cx="12080382" cy="6858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Памятник Николаю </a:t>
            </a:r>
            <a:r>
              <a:rPr lang="ru-RU" sz="14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Паникахе</a:t>
            </a:r>
            <a:r>
              <a:rPr lang="ru-RU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- герой Сталинградской битвы. Пожертвовал собственной жизнью остановил наступление фашистов и помог 193-й дивизии отстоять свои позиции. Отважный солдат бросился на танк с бутылкой горючей смеси, этот трагический монумент запечатлён на монументе.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704563" y="141669"/>
            <a:ext cx="7611415" cy="60401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21246139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3032" y="128788"/>
            <a:ext cx="11990231" cy="6729211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Дом Павлова – </a:t>
            </a:r>
            <a:r>
              <a:rPr lang="ru-RU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в этом доме слились воедино подвиг ратный и трудовой. В течении 58 дней героически держала оборону группа советских бойцов (гарнизон из 25 человек). Дом Павлова стал символом мужества и отваги. Имя дом получил в честь сержанта Якова Павлова который первым держал оборону. Подвиг защитников дома увековечен на мемориальной стене- памятнике, где перечислены имена героев.</a:t>
            </a:r>
            <a:br>
              <a:rPr lang="ru-RU" sz="14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047740" y="212501"/>
            <a:ext cx="7585657" cy="59049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94251064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3185" y="103031"/>
            <a:ext cx="11835685" cy="6581104"/>
          </a:xfrm>
        </p:spPr>
        <p:txBody>
          <a:bodyPr>
            <a:normAutofit/>
          </a:bodyPr>
          <a:lstStyle/>
          <a:p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Немецкие штурмовые бригады организовывали по несколько атак в день, но не реализовали ни одной попытки ворваться в дом, каждый натиск был отбит, насмерть стоявшими советскими войсками</a:t>
            </a:r>
            <a:r>
              <a:rPr lang="ru-RU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ru-RU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034863" y="103032"/>
            <a:ext cx="8255358" cy="58212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00564067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276" y="103031"/>
            <a:ext cx="11578107" cy="6568225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Аллея Героев </a:t>
            </a:r>
            <a:r>
              <a:rPr lang="ru-RU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– ансамбль состоит из 4-х улиц параллельно идущих. По бокам аллея ограничена жилыми зданиями. Основным элементом является </a:t>
            </a:r>
            <a:r>
              <a:rPr lang="ru-RU" sz="1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стеллы</a:t>
            </a:r>
            <a:r>
              <a:rPr lang="ru-RU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 героев Советского союза, на котором увековечены имена 127 героев- </a:t>
            </a:r>
            <a:r>
              <a:rPr lang="ru-RU" sz="1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сталингрвдцев</a:t>
            </a:r>
            <a:r>
              <a:rPr lang="ru-RU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br>
              <a:rPr lang="ru-RU" sz="14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45465" y="365125"/>
            <a:ext cx="8836786" cy="56106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78246156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73489" y="103030"/>
            <a:ext cx="11694018" cy="675497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r>
              <a:rPr lang="ru-RU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Линия обороны-</a:t>
            </a:r>
            <a:r>
              <a:rPr lang="ru-RU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 памятник бойцам, которые сумели выстоять на берегах Волги, а затем перейдя в наступлении разгромить врага. 17 танковых машин на гранитных постаментах, его протяжность составляет 30 км., единственный комплекс в Европе подобной протяжности, расстояние между постаментами 2-3 км. Пушки танков направлены в сторону противника, как знак обороны и готовности советских солдат.</a:t>
            </a:r>
            <a:r>
              <a:rPr lang="ru-RU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ru-RU" b="1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408268" y="103030"/>
            <a:ext cx="10301668" cy="60015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56937485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" y="1"/>
            <a:ext cx="12080382" cy="6857999"/>
          </a:xfrm>
        </p:spPr>
        <p:txBody>
          <a:bodyPr>
            <a:normAutofit/>
          </a:bodyPr>
          <a:lstStyle/>
          <a:p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Родина Мать Зовёт- </a:t>
            </a:r>
            <a:r>
              <a:rPr lang="ru-RU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центральная скульптура всей композиции которая возвышается в центре Мамаева кургана и является символом всего мемориального комплекса.</a:t>
            </a:r>
            <a:br>
              <a:rPr lang="ru-RU" sz="14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Символизирует призыв Родины- матери к своим сыновьям и является одним из самых больших в мире. Его общая высота 85 метров, вес 8 тонн.</a:t>
            </a:r>
            <a:endParaRPr lang="ru-RU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336066" y="128789"/>
            <a:ext cx="5519868" cy="5821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24304051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0154" y="103032"/>
            <a:ext cx="11990231" cy="6754969"/>
          </a:xfrm>
        </p:spPr>
        <p:txBody>
          <a:bodyPr>
            <a:normAutofit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b="1" dirty="0"/>
              <a:t/>
            </a:r>
            <a:br>
              <a:rPr lang="ru-RU" b="1" dirty="0"/>
            </a:br>
            <a:r>
              <a:rPr lang="ru-RU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Стоять насмерть </a:t>
            </a:r>
            <a:r>
              <a:rPr lang="ru-RU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– скульптура советского воина богатыря ставшего на защиту своего города. Именно с таким девизом шли советские воины на решающую битву. Монумент расположен по центру круглого бассейна и является символом самых трудных этапов битвы. Фигура высечена из огромной монолитный глыбы.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768959" y="103032"/>
            <a:ext cx="6233374" cy="60144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92629617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0151" y="0"/>
            <a:ext cx="12101849" cy="6858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Стены руины </a:t>
            </a:r>
            <a:r>
              <a:rPr lang="ru-RU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– это необычный мемориал длинной 46 метров, высотой 18 метров. Своеобразная героическая летопись Сталинградской битвы.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240925" y="90153"/>
            <a:ext cx="7366715" cy="62076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27516342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5307" y="365126"/>
            <a:ext cx="10947042" cy="6241737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24001" y="489397"/>
            <a:ext cx="8791977" cy="59629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67770590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2" y="365125"/>
            <a:ext cx="10515600" cy="6319010"/>
          </a:xfrm>
        </p:spPr>
        <p:txBody>
          <a:bodyPr/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150771" y="566671"/>
            <a:ext cx="7662930" cy="60273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82311116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2" y="365126"/>
            <a:ext cx="10515600" cy="6492875"/>
          </a:xfrm>
        </p:spPr>
        <p:txBody>
          <a:bodyPr/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906075" y="365126"/>
            <a:ext cx="7661788" cy="61902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04164040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2" y="193183"/>
            <a:ext cx="10515600" cy="6490952"/>
          </a:xfrm>
        </p:spPr>
        <p:txBody>
          <a:bodyPr/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24000" y="321972"/>
            <a:ext cx="9144000" cy="61947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653083368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334</TotalTime>
  <Words>5</Words>
  <Application>Microsoft Office PowerPoint</Application>
  <PresentationFormat>Произвольный</PresentationFormat>
  <Paragraphs>26</Paragraphs>
  <Slides>26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27" baseType="lpstr">
      <vt:lpstr>Тема Office</vt:lpstr>
      <vt:lpstr> Памятники Сталинграда(Волгограда) посвящённые героям Великой Отечественной войны</vt:lpstr>
      <vt:lpstr>Образовательная область: Социально- коммуникативное  Задачи Образовательная: Познакомить детей с Сталинградской битвой которая стала переломным моментом в ходе ВОВ  Познакомить детей с подвигами советских солдат сражавшихся на Мамаевом кургане и отдавших свои жизни за Родину, которые увековечены в камне и бронзе  Развивающая: Развивать интерес у детей к истории своей Родины, военным действиям происходящим в ходе ВОВ  Воспитательная:  Воспитывать у детей чувство патриотизма, гордости за Родину, величайшее мужество, самоотверженность советских солдат, защищавших родную землю.</vt:lpstr>
      <vt:lpstr>                  Родина Мать Зовёт- центральная скульптура всей композиции которая возвышается в центре Мамаева кургана и является символом всего мемориального комплекса. Символизирует призыв Родины- матери к своим сыновьям и является одним из самых больших в мире. Его общая высота 85 метров, вес 8 тонн.</vt:lpstr>
      <vt:lpstr>          Стоять насмерть – скульптура советского воина богатыря ставшего на защиту своего города. Именно с таким девизом шли советские воины на решающую битву. Монумент расположен по центру круглого бассейна и является символом самых трудных этапов битвы. Фигура высечена из огромной монолитный глыбы.</vt:lpstr>
      <vt:lpstr>           Стены руины – это необычный мемориал длинной 46 метров, высотой 18 метров. Своеобразная героическая летопись Сталинградской битвы.</vt:lpstr>
      <vt:lpstr>          </vt:lpstr>
      <vt:lpstr>        </vt:lpstr>
      <vt:lpstr>         </vt:lpstr>
      <vt:lpstr>         </vt:lpstr>
      <vt:lpstr>           Горельеф память поколений- многофигурная скульптура на каменной стене изображает траурное шествие в честь погибших воинов героев. Значение- вечная память о подвиге русских солдат.</vt:lpstr>
      <vt:lpstr>          Скорбь матери – в ней вся боль матерей утративших на войне своих сыновей</vt:lpstr>
      <vt:lpstr>         Площадь героев – по центру расположен прямоугольный бассейн (символ Волги). С левой стороны он ограничен стеной в виде знамени с надписями ( имена героев, фразы из приказов). Крупными рельефными буквами надпись – «Железный ветер бил им в лицо, а они всё шли вперёд, и снова чувство суеверного страха охватывало противника: люди ли шли в атаку, смертны ли они?» Немым ответом служит шесть шестиметровых двух фигурных скульптурных композиций, поднявшихся справа от бассейна.  </vt:lpstr>
      <vt:lpstr>           Скульптурные композиции воссоздают конкретные эпизоды сражений, рассказывают о солдатской дружбе, о верности воинскому долгу, об истинном героизме</vt:lpstr>
      <vt:lpstr>                              Выстояв мы победим смерть- солдат тяжело ранен, но даже раненный не выпускает гранату из рук. Боевой товарищ поддерживает его. Оба солдата готовы сражаться до конца. </vt:lpstr>
      <vt:lpstr>           Санитарка – рассказывает о героизме женщин на войне. Санитарка на своих плечах несёт раненного бойца с поля боя. Лицо её полно решимости, несмотря на непосильную тяжесть груза.</vt:lpstr>
      <vt:lpstr>                              Моряк –рассказывает о подвигах моряков в Сталинградской битве. Боевой товарищ убит и моряк собрав последнюю связку гранат, бросается навстречу врагу.</vt:lpstr>
      <vt:lpstr>          Командир – скульптура посвящена героизму командиров, не покидающих поле боя до последнего вздоха. Боец поддерживает тяжело раненного командира, который до последней минуты руководит боем.</vt:lpstr>
      <vt:lpstr>          Знаменосец –композиция изображает поверженного знаменосца. Солдат убит, но боевое знамя подхватил боевой товарищ.</vt:lpstr>
      <vt:lpstr>           Крах фашизму- два воина разных поколений уничтожают свастику извивающуюся гидру- символ фашизма.</vt:lpstr>
      <vt:lpstr>            Зал воинской Славы- по центру которого возвышается 5 метровая скульптура в виде руки держащей факел с огнём, символ жизни которую нам протянули те, кто шёл на смерть и сложил жизнь в Великой битве. А вокруг неё высокие пилоны с изображением воинов всех родов советских войск.   </vt:lpstr>
      <vt:lpstr>           Стена воинской Славы. По всему периметру стен расположены 34 приспущенных траурных знамени, окаймлённых чёрными лентами. На них начертаны имена погибших в Сталинградской битве советских воинов, всего 7200 имён. Над ними вокруг всего зала в виде бордюра, завершающего стену- георгиевская лента, на которой белыми буквами написано: «Да, мы были простыми смертными, и мало кто уцелел из нас, но все мы выполняли патриотический долг перед священной матерью- Родиной. </vt:lpstr>
      <vt:lpstr>           Памятник Николаю Паникахе - герой Сталинградской битвы. Пожертвовал собственной жизнью остановил наступление фашистов и помог 193-й дивизии отстоять свои позиции. Отважный солдат бросился на танк с бутылкой горючей смеси, этот трагический монумент запечатлён на монументе.</vt:lpstr>
      <vt:lpstr>            Дом Павлова – в этом доме слились воедино подвиг ратный и трудовой. В течении 58 дней героически держала оборону группа советских бойцов (гарнизон из 25 человек). Дом Павлова стал символом мужества и отваги. Имя дом получил в честь сержанта Якова Павлова который первым держал оборону. Подвиг защитников дома увековечен на мемориальной стене- памятнике, где перечислены имена героев. </vt:lpstr>
      <vt:lpstr>                          Немецкие штурмовые бригады организовывали по несколько атак в день, но не реализовали ни одной попытки ворваться в дом, каждый натиск был отбит, насмерть стоявшими советскими войсками.</vt:lpstr>
      <vt:lpstr>            Аллея Героев – ансамбль состоит из 4-х улиц параллельно идущих. По бокам аллея ограничена жилыми зданиями. Основным элементом является стеллы героев Советского союза, на котором увековечены имена 127 героев- сталингрвдцев. </vt:lpstr>
      <vt:lpstr>            Линия обороны- памятник бойцам, которые сумели выстоять на берегах Волги, а затем перейдя в наступлении разгромить врага. 17 танковых машин на гранитных постаментах, его протяжность составляет 30 км., единственный комплекс в Европе подобной протяжности, расстояние между постаментами 2-3 км. Пушки танков направлены в сторону противника, как знак обороны и готовности советских солдат. 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Windows User</dc:creator>
  <cp:lastModifiedBy>Светлана Локотилова</cp:lastModifiedBy>
  <cp:revision>30</cp:revision>
  <dcterms:created xsi:type="dcterms:W3CDTF">2016-04-16T21:42:08Z</dcterms:created>
  <dcterms:modified xsi:type="dcterms:W3CDTF">2025-01-21T17:03:32Z</dcterms:modified>
</cp:coreProperties>
</file>