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5" r:id="rId3"/>
    <p:sldId id="282" r:id="rId4"/>
    <p:sldId id="294" r:id="rId5"/>
    <p:sldId id="262" r:id="rId6"/>
    <p:sldId id="293" r:id="rId7"/>
    <p:sldId id="296" r:id="rId8"/>
    <p:sldId id="286" r:id="rId9"/>
    <p:sldId id="297" r:id="rId10"/>
    <p:sldId id="287" r:id="rId11"/>
    <p:sldId id="298" r:id="rId12"/>
    <p:sldId id="288" r:id="rId13"/>
    <p:sldId id="299" r:id="rId14"/>
    <p:sldId id="289" r:id="rId15"/>
    <p:sldId id="300" r:id="rId16"/>
    <p:sldId id="265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48EE3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B25F74-01E9-46A2-867F-A4A7CE87D59C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777D38-A592-46E5-BDAE-50A3D38A5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1634024"/>
            <a:ext cx="5796076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одуль</a:t>
            </a:r>
          </a:p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Семейный круг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788186"/>
            <a:ext cx="145424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i="1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18588"/>
            <a:ext cx="4248472" cy="64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7272808" cy="3888432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sz="3200" dirty="0">
                <a:effectLst/>
              </a:rPr>
              <a:t>Содержание раздела предлагает дать представление детям 3-7 лет о понятии «Семейный бюджет» как отправной точки домашней экономики (доход, расход, заработная </a:t>
            </a:r>
            <a:r>
              <a:rPr lang="ru-RU" sz="3200" dirty="0" smtClean="0">
                <a:effectLst/>
              </a:rPr>
              <a:t>плата)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5" name="Объект 4">
            <a:hlinkClick r:id="rId2" action="ppaction://hlinksldjump"/>
          </p:cNvPr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3672408" cy="1800200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ru-RU" sz="2000" b="1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None/>
            </a:pP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«Азы домашней бухгалтерии с 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Феечкой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Копеечкой»</a:t>
            </a:r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3-7 лет</a:t>
            </a:r>
          </a:p>
          <a:p>
            <a:pPr marL="45720" lvl="0" indent="0">
              <a:buNone/>
            </a:pPr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59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568952" cy="5442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ln w="11113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8CBA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Темы раздела</a:t>
            </a:r>
            <a:endParaRPr lang="ru-RU" sz="6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«Заработная плата – оплата труда»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«Какие бывают доходы и «Разумные» расходы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«Семейный бюджет», «Планирование бюджета»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«Потребности человека»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549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7272808" cy="3888432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sz="2600" dirty="0">
                <a:effectLst/>
              </a:rPr>
              <a:t>Содержание раздела направлено на обучение детей 3-7 лет </a:t>
            </a:r>
            <a:r>
              <a:rPr lang="ru-RU" sz="2600" dirty="0" smtClean="0">
                <a:effectLst/>
              </a:rPr>
              <a:t>чувствовать </a:t>
            </a:r>
            <a:r>
              <a:rPr lang="ru-RU" sz="2600" dirty="0">
                <a:effectLst/>
              </a:rPr>
              <a:t>стороны экономической действительности, благодаря </a:t>
            </a:r>
            <a:r>
              <a:rPr lang="ru-RU" sz="2600" dirty="0" err="1">
                <a:effectLst/>
              </a:rPr>
              <a:t>приобщенности</a:t>
            </a:r>
            <a:r>
              <a:rPr lang="ru-RU" sz="2600" dirty="0">
                <a:effectLst/>
              </a:rPr>
              <a:t> к повседневным делам семьи. Воспитание желания и стремления детей быть занятыми полезным делом, трудиться, помогать </a:t>
            </a:r>
            <a:r>
              <a:rPr lang="ru-RU" sz="2600" dirty="0" smtClean="0">
                <a:effectLst/>
              </a:rPr>
              <a:t>взрослым.</a:t>
            </a:r>
            <a:r>
              <a:rPr lang="ru-RU" sz="2600" dirty="0">
                <a:effectLst/>
              </a:rPr>
              <a:t/>
            </a:r>
            <a:br>
              <a:rPr lang="ru-RU" sz="2600" dirty="0">
                <a:effectLst/>
              </a:rPr>
            </a:br>
            <a:endParaRPr lang="ru-RU" sz="2600" dirty="0"/>
          </a:p>
        </p:txBody>
      </p:sp>
      <p:sp>
        <p:nvSpPr>
          <p:cNvPr id="5" name="Объект 4">
            <a:hlinkClick r:id="rId2" action="ppaction://hlinksldjump"/>
          </p:cNvPr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3744416" cy="1800200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ru-RU" sz="2000" b="1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None/>
            </a:pP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учит быть помощником в семье»</a:t>
            </a:r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8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(Домашние обязанности) 3-7 лет</a:t>
            </a:r>
          </a:p>
          <a:p>
            <a:pPr marL="45720" lvl="0" indent="0">
              <a:buNone/>
            </a:pPr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568952" cy="4783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ln w="11113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8CBA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Темы раздела</a:t>
            </a:r>
            <a:endParaRPr lang="ru-RU" sz="6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«Я - помощник»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(домашние поручения)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«Сам умею и смогу», «Мой труд важен для благополучия моей семьи»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«Мои домашние обязанности»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(трудовые поручения, система трудовых поручений дома, поощрение за выполнение трудовых поручений)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032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7272808" cy="3888432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sz="2600" dirty="0">
                <a:effectLst/>
              </a:rPr>
              <a:t>Содержание данного раздела направлено на воспитание у детей 3-7 лет начал разумного, рационального поведения в жизненных ситуациях, связанных с деньгами. Воспитание бережливости в повседневной практической </a:t>
            </a:r>
            <a:r>
              <a:rPr lang="ru-RU" sz="2600" dirty="0" smtClean="0">
                <a:effectLst/>
              </a:rPr>
              <a:t>деятельности </a:t>
            </a:r>
            <a:r>
              <a:rPr lang="ru-RU" sz="1600" b="0" dirty="0" smtClean="0">
                <a:effectLst/>
              </a:rPr>
              <a:t>(ресурсосбережение, экономия на чем??).</a:t>
            </a:r>
            <a:endParaRPr lang="ru-RU" sz="1600" b="0" dirty="0"/>
          </a:p>
        </p:txBody>
      </p:sp>
      <p:sp>
        <p:nvSpPr>
          <p:cNvPr id="5" name="Объект 4">
            <a:hlinkClick r:id="rId2" action="ppaction://hlinksldjump"/>
          </p:cNvPr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3816424" cy="1800200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ru-RU" sz="2000" b="1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None/>
            </a:pP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управляла своими желаниями</a:t>
            </a:r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(Полезные привычки в быту) 3-7 лет</a:t>
            </a:r>
          </a:p>
          <a:p>
            <a:pPr marL="45720" lvl="0" indent="0">
              <a:buNone/>
            </a:pPr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9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568952" cy="607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ln w="11113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8CBA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Темы раздела</a:t>
            </a:r>
            <a:endParaRPr lang="ru-RU" sz="6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«Мои желания»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(значение родительского «можно» и «нельзя»)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«Важное и нужное»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(умение контролировать свои желания)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«Карта покупок»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(навык планирования покупок)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«Навык откладывать и копить»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«Благотворительность» 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(формировать у детей понимание и важность благотворительных поступков людей)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347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71601" y="187118"/>
            <a:ext cx="74168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Прирост задач на примере раздела              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«Как </a:t>
            </a:r>
            <a:r>
              <a:rPr lang="ru-RU" sz="2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Феечка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Копеечка                           управляла своими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желаниями»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endParaRPr lang="ru-RU" sz="2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748759"/>
              </p:ext>
            </p:extLst>
          </p:nvPr>
        </p:nvGraphicFramePr>
        <p:xfrm>
          <a:off x="323528" y="1660591"/>
          <a:ext cx="8712968" cy="486475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782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782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22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3890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Младший возраст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Средний возраст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 возраст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Подготовительный к школе возраст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85633">
                <a:tc>
                  <a:txBody>
                    <a:bodyPr/>
                    <a:lstStyle/>
                    <a:p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Воспитывать начало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разумного поведения в жизненных ситуациях, связанных с деньгами, понимание родительского 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«Можно и нельзя».</a:t>
                      </a:r>
                    </a:p>
                    <a:p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Формировать начало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разумного поведения в жизненных ситуациях, связанных с деньгами, понимание категорий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Важное и нужное».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Закреплять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 разумно- рациональное отношение к деньгам, проявлять бережливость в повседневной практической деятельности,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учить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планировать покупки составляя «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Карту покупок» и управлять желаниями и возможностями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Применять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 сформированные знания и умения в жизненных ситуациях связанных с деньгами: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умение планировать покупки, умение копить средства, умение понимать суть и учиться  заниматься благотворительной деятельностью.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AutoShape 2" descr="ÐÐ°ÑÑÐ¸Ð½ÐºÐ¸ Ð¿Ð¾ Ð·Ð°Ð¿ÑÐ¾ÑÑ ÐºÐ°ÑÑÐ¸Ð½ÐºÐ° Ð·ÐµÑÐ½Ð¾ ÑÐ°ÑÑÐµ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30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82006"/>
            <a:ext cx="4752528" cy="1440160"/>
          </a:xfrm>
        </p:spPr>
        <p:txBody>
          <a:bodyPr/>
          <a:lstStyle/>
          <a:p>
            <a:pPr marL="0" lvl="0" indent="0" algn="l">
              <a:spcBef>
                <a:spcPts val="0"/>
              </a:spcBef>
              <a:buNone/>
            </a:pPr>
            <a:r>
              <a:rPr lang="ru-RU" sz="2400" i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+mn-ea"/>
                <a:cs typeface="+mn-cs"/>
              </a:rPr>
              <a:t>Быть финансово грамотным -  значит БЫТЬ В ТРЕНДЕ!</a:t>
            </a:r>
            <a:r>
              <a:rPr lang="ru-RU" sz="2800" i="1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2800" i="1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+mn-ea"/>
                <a:cs typeface="+mn-cs"/>
              </a:rPr>
            </a:br>
            <a:endParaRPr lang="ru-RU" sz="2000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416824" cy="3474720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4400" b="1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Успехов 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4400" b="1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 реализации модуля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4400" b="1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«Семейный круг</a:t>
            </a:r>
            <a:r>
              <a:rPr lang="ru-RU" sz="4400" b="1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              с </a:t>
            </a:r>
            <a:r>
              <a:rPr lang="ru-RU" sz="4400" b="1" dirty="0" err="1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Феечкой</a:t>
            </a:r>
            <a:r>
              <a:rPr lang="ru-RU" sz="4400" b="1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Копеечкой</a:t>
            </a:r>
            <a:r>
              <a:rPr lang="ru-RU" sz="5400" b="1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5400" b="1" dirty="0">
              <a:ln w="11430"/>
              <a:gradFill>
                <a:gsLst>
                  <a:gs pos="0">
                    <a:srgbClr val="F14124">
                      <a:tint val="90000"/>
                      <a:satMod val="120000"/>
                    </a:srgbClr>
                  </a:gs>
                  <a:gs pos="25000">
                    <a:srgbClr val="F14124">
                      <a:tint val="93000"/>
                      <a:satMod val="120000"/>
                    </a:srgbClr>
                  </a:gs>
                  <a:gs pos="50000">
                    <a:srgbClr val="F14124">
                      <a:shade val="89000"/>
                      <a:satMod val="110000"/>
                    </a:srgbClr>
                  </a:gs>
                  <a:gs pos="75000">
                    <a:srgbClr val="F14124">
                      <a:tint val="93000"/>
                      <a:satMod val="120000"/>
                    </a:srgbClr>
                  </a:gs>
                  <a:gs pos="100000">
                    <a:srgbClr val="F14124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780928"/>
            <a:ext cx="3445680" cy="485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591" y="476672"/>
            <a:ext cx="87849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Цель модуля «Семейный круг»:</a:t>
            </a:r>
            <a:r>
              <a:rPr lang="ru-RU" dirty="0" smtClean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  </a:t>
            </a:r>
          </a:p>
          <a:p>
            <a:pPr algn="ctr"/>
            <a:r>
              <a:rPr lang="ru-RU" sz="3200" dirty="0"/>
              <a:t>Формирование первоначальных представлений о семейном бюджете, рачительном ведении домашнего хозяйства, значимости добросовестного </a:t>
            </a:r>
            <a:r>
              <a:rPr lang="ru-RU" sz="3200" dirty="0" smtClean="0"/>
              <a:t>труда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/>
              <a:t>и финансовой </a:t>
            </a:r>
            <a:r>
              <a:rPr lang="ru-RU" sz="3200" dirty="0" smtClean="0"/>
              <a:t>грамотности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/>
              <a:t>в семейной </a:t>
            </a:r>
            <a:r>
              <a:rPr lang="ru-RU" sz="3200" dirty="0" smtClean="0"/>
              <a:t>экономике </a:t>
            </a:r>
            <a:endParaRPr lang="ru-RU" sz="32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564" y="2507697"/>
            <a:ext cx="3469436" cy="48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9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352928" cy="5616624"/>
          </a:xfrm>
        </p:spPr>
        <p:txBody>
          <a:bodyPr>
            <a:normAutofit/>
          </a:bodyPr>
          <a:lstStyle/>
          <a:p>
            <a:pPr marL="342900" lvl="0" indent="-342900">
              <a:buFont typeface="Courier New" pitchFamily="49" charset="0"/>
              <a:buChar char="o"/>
            </a:pPr>
            <a:r>
              <a:rPr lang="ru-RU" sz="1700" dirty="0"/>
              <a:t>Знакомить детей дошкольного возраста с содержанием деятельности людей </a:t>
            </a:r>
            <a:r>
              <a:rPr lang="ru-RU" sz="1700" b="1" dirty="0"/>
              <a:t>профессий</a:t>
            </a:r>
            <a:r>
              <a:rPr lang="ru-RU" sz="1700" dirty="0"/>
              <a:t>, прежде всего ближнего окружения (связанных с производством товаров, экономикой, профессии родителей) и актуализировать </a:t>
            </a:r>
            <a:r>
              <a:rPr lang="ru-RU" sz="1700" b="1" dirty="0"/>
              <a:t>значимость труда, где нет осязаемого (готового) продукта</a:t>
            </a:r>
            <a:r>
              <a:rPr lang="ru-RU" sz="1700" b="1" dirty="0" smtClean="0"/>
              <a:t>.</a:t>
            </a:r>
            <a:endParaRPr lang="ru-RU" sz="1700" b="1" dirty="0" smtClean="0">
              <a:ea typeface="Times New Roman"/>
            </a:endParaRPr>
          </a:p>
          <a:p>
            <a:pPr marL="342900" indent="-342900">
              <a:buFont typeface="Courier New" pitchFamily="49" charset="0"/>
              <a:buChar char="o"/>
            </a:pPr>
            <a:r>
              <a:rPr lang="ru-RU" sz="1700" dirty="0">
                <a:ea typeface="Calibri" panose="020F0502020204030204" pitchFamily="34" charset="0"/>
                <a:cs typeface="Times New Roman" panose="02020603050405020304" pitchFamily="18" charset="0"/>
              </a:rPr>
              <a:t>Знакомить детей с основами </a:t>
            </a:r>
            <a:r>
              <a:rPr lang="ru-RU" sz="1700" b="1" dirty="0">
                <a:ea typeface="Calibri" panose="020F0502020204030204" pitchFamily="34" charset="0"/>
                <a:cs typeface="Times New Roman" panose="02020603050405020304" pitchFamily="18" charset="0"/>
              </a:rPr>
              <a:t>планирования семейного</a:t>
            </a:r>
            <a:r>
              <a:rPr lang="ru-RU" sz="1700" dirty="0">
                <a:ea typeface="Calibri" panose="020F0502020204030204" pitchFamily="34" charset="0"/>
                <a:cs typeface="Times New Roman" panose="02020603050405020304" pitchFamily="18" charset="0"/>
              </a:rPr>
              <a:t> бюджета (доход, расход, заработная плата, виды расходов, основные потребности и пр</a:t>
            </a:r>
            <a:r>
              <a:rPr lang="ru-RU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  <a:r>
              <a:rPr lang="ru-RU" sz="1700" dirty="0" smtClean="0">
                <a:ea typeface="Times New Roman"/>
              </a:rPr>
              <a:t> 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</a:pPr>
            <a:r>
              <a:rPr lang="ru-RU" sz="1700" dirty="0" smtClean="0"/>
              <a:t>Формировать навыки </a:t>
            </a:r>
            <a:r>
              <a:rPr lang="ru-RU" sz="1700" b="1" dirty="0" smtClean="0"/>
              <a:t>бережного отношения к результатам труда взрослых</a:t>
            </a:r>
            <a:r>
              <a:rPr lang="ru-RU" sz="1700" dirty="0" smtClean="0"/>
              <a:t>, умение ценить чужой и собственный труд.</a:t>
            </a:r>
            <a:endParaRPr lang="ru-RU" sz="1700" dirty="0" smtClean="0">
              <a:latin typeface="Trebuchet MS" panose="020B0603020202020204" pitchFamily="34" charset="0"/>
              <a:ea typeface="Times New Roman"/>
            </a:endParaRPr>
          </a:p>
          <a:p>
            <a:pPr marL="342900" indent="-342900">
              <a:buFont typeface="Courier New" pitchFamily="49" charset="0"/>
              <a:buChar char="o"/>
            </a:pPr>
            <a:r>
              <a:rPr lang="ru-RU" sz="1700" dirty="0"/>
              <a:t>Формировать начала </a:t>
            </a:r>
            <a:r>
              <a:rPr lang="ru-RU" sz="1700" b="1" dirty="0" smtClean="0"/>
              <a:t>разумного </a:t>
            </a:r>
            <a:r>
              <a:rPr lang="ru-RU" sz="1700" b="1" dirty="0"/>
              <a:t>поведения </a:t>
            </a:r>
            <a:r>
              <a:rPr lang="ru-RU" sz="1700" dirty="0"/>
              <a:t>в жизненных ситуациях, </a:t>
            </a:r>
            <a:r>
              <a:rPr lang="ru-RU" sz="1700" b="1" dirty="0"/>
              <a:t>связанных с </a:t>
            </a:r>
            <a:r>
              <a:rPr lang="ru-RU" sz="1700" b="1" dirty="0" smtClean="0"/>
              <a:t>деньгами</a:t>
            </a:r>
            <a:r>
              <a:rPr lang="ru-RU" sz="1700" dirty="0"/>
              <a:t>,</a:t>
            </a:r>
            <a:r>
              <a:rPr lang="ru-RU" sz="1700" dirty="0" smtClean="0"/>
              <a:t> </a:t>
            </a:r>
            <a:r>
              <a:rPr lang="ru-RU" sz="1700" dirty="0"/>
              <a:t>умение копить средства в повседневной практической деятельности и понимать суть и значение благотворительной деятельности человека.</a:t>
            </a:r>
            <a:endParaRPr lang="ru-RU" sz="1700" dirty="0">
              <a:ea typeface="Times New Roman"/>
            </a:endParaRPr>
          </a:p>
          <a:p>
            <a:pPr marL="342900" lvl="0" indent="-342900">
              <a:buFont typeface="Courier New" pitchFamily="49" charset="0"/>
              <a:buChar char="o"/>
            </a:pPr>
            <a:r>
              <a:rPr lang="ru-RU" sz="1700" dirty="0" smtClean="0"/>
              <a:t>Приобщать </a:t>
            </a:r>
            <a:r>
              <a:rPr lang="ru-RU" sz="1700" dirty="0"/>
              <a:t>детей </a:t>
            </a:r>
            <a:r>
              <a:rPr lang="ru-RU" sz="1700" b="1" dirty="0"/>
              <a:t>к повседневным делам семьи</a:t>
            </a:r>
            <a:r>
              <a:rPr lang="ru-RU" sz="1700" dirty="0"/>
              <a:t>. Воспитывать, мотивировать и стимулировать желаний и стремлений детей быть занятыми полезным делом, </a:t>
            </a:r>
            <a:r>
              <a:rPr lang="ru-RU" sz="1700" b="1" dirty="0"/>
              <a:t>трудиться на благо семьи, помогать взрослым</a:t>
            </a:r>
            <a:r>
              <a:rPr lang="ru-RU" sz="1700" dirty="0" smtClean="0"/>
              <a:t>.</a:t>
            </a:r>
          </a:p>
          <a:p>
            <a:pPr marL="342900" lvl="0" indent="-342900">
              <a:buFont typeface="Courier New" pitchFamily="49" charset="0"/>
              <a:buChar char="o"/>
            </a:pPr>
            <a:r>
              <a:rPr lang="ru-RU" sz="1700" dirty="0"/>
              <a:t>Воспитывать у детей </a:t>
            </a:r>
            <a:r>
              <a:rPr lang="ru-RU" sz="1700" b="1" dirty="0"/>
              <a:t>навыки и привычки культурного и рационального поведения в быту</a:t>
            </a:r>
            <a:r>
              <a:rPr lang="ru-RU" sz="1700" dirty="0"/>
              <a:t>, а также навыки целесообразного взаимодействия с окружающим миром вещей и </a:t>
            </a:r>
            <a:r>
              <a:rPr lang="ru-RU" sz="1700" dirty="0" smtClean="0"/>
              <a:t>предметов.</a:t>
            </a:r>
            <a:r>
              <a:rPr lang="ru-RU" sz="1700" dirty="0"/>
              <a:t> Воспитывать бережливость и умение планировать </a:t>
            </a:r>
            <a:r>
              <a:rPr lang="ru-RU" sz="1700" dirty="0" smtClean="0"/>
              <a:t>покупки</a:t>
            </a:r>
            <a:r>
              <a:rPr lang="ru-RU" sz="1600" dirty="0" smtClean="0"/>
              <a:t>.</a:t>
            </a:r>
            <a:endParaRPr lang="ru-RU" sz="1600" dirty="0" smtClean="0">
              <a:solidFill>
                <a:srgbClr val="000000"/>
              </a:solidFill>
              <a:ea typeface="Calibri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632848" cy="8640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Задачи модуля </a:t>
            </a:r>
            <a:r>
              <a:rPr lang="ru-RU" sz="3600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«Семейный круг</a:t>
            </a:r>
            <a:r>
              <a:rPr lang="ru-RU" sz="3200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»:</a:t>
            </a:r>
            <a:r>
              <a:rPr lang="ru-RU" sz="3200" dirty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 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5" b="10353"/>
          <a:stretch/>
        </p:blipFill>
        <p:spPr>
          <a:xfrm>
            <a:off x="7812360" y="4822009"/>
            <a:ext cx="1331640" cy="160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0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064896" cy="48245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Ребёнок дошкольного возраста</a:t>
            </a:r>
            <a:r>
              <a:rPr lang="ru-RU" sz="1800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ru-RU" sz="1900" dirty="0" smtClean="0"/>
              <a:t>Достигнет </a:t>
            </a:r>
            <a:r>
              <a:rPr lang="ru-RU" sz="1900" b="1" dirty="0" smtClean="0"/>
              <a:t>понимание</a:t>
            </a:r>
            <a:r>
              <a:rPr lang="ru-RU" sz="1900" dirty="0" smtClean="0"/>
              <a:t> того, что </a:t>
            </a:r>
            <a:r>
              <a:rPr lang="ru-RU" sz="1900" b="1" dirty="0" smtClean="0"/>
              <a:t>трудовая деятельность это система взаимосвязанных компонентов</a:t>
            </a:r>
            <a:r>
              <a:rPr lang="ru-RU" sz="1900" dirty="0" smtClean="0"/>
              <a:t>. Работать, значит получать результаты, нужные людям. За добросовестный труд и хороший результат платят деньги. Важно своим трудом приносить пользу своей семье, обществу.</a:t>
            </a:r>
          </a:p>
          <a:p>
            <a:pPr marL="342900" indent="-342900">
              <a:buFontTx/>
              <a:buChar char="-"/>
            </a:pPr>
            <a:r>
              <a:rPr lang="ru-RU" sz="1900" dirty="0" smtClean="0"/>
              <a:t>Получит </a:t>
            </a:r>
            <a:r>
              <a:rPr lang="ru-RU" sz="1900" b="1" dirty="0" smtClean="0"/>
              <a:t>первичное понимание  </a:t>
            </a:r>
            <a:r>
              <a:rPr lang="ru-RU" sz="1900" dirty="0" smtClean="0"/>
              <a:t>экономических терминов: «семейный бюджет», «доходы и расходы», «формы дохода»(зарплата, премия, трудовая пенсия, стипендия), «семейные сбережения», «планирование расходов».</a:t>
            </a:r>
          </a:p>
          <a:p>
            <a:pPr marL="342900" indent="-342900">
              <a:buFontTx/>
              <a:buChar char="-"/>
            </a:pPr>
            <a:r>
              <a:rPr lang="ru-RU" sz="1900" dirty="0" smtClean="0"/>
              <a:t>Приобретет </a:t>
            </a:r>
            <a:r>
              <a:rPr lang="ru-RU" sz="1900" b="1" dirty="0" smtClean="0"/>
              <a:t>умения:</a:t>
            </a:r>
            <a:r>
              <a:rPr lang="ru-RU" sz="1900" dirty="0" smtClean="0"/>
              <a:t> объяснять структуру семейного бюджета, решать по средством математических действий экономические задачи, выполнять соответствующие возрасту поручения, трудовые действия, домашние обязанности.</a:t>
            </a:r>
          </a:p>
          <a:p>
            <a:pPr marL="342900" indent="-342900">
              <a:buFontTx/>
              <a:buChar char="-"/>
            </a:pPr>
            <a:r>
              <a:rPr lang="ru-RU" sz="1900" dirty="0" smtClean="0"/>
              <a:t>Сформируются </a:t>
            </a:r>
            <a:r>
              <a:rPr lang="ru-RU" sz="1900" b="1" dirty="0" smtClean="0"/>
              <a:t>компетенции</a:t>
            </a:r>
            <a:r>
              <a:rPr lang="ru-RU" sz="1900" dirty="0" smtClean="0"/>
              <a:t>: </a:t>
            </a:r>
            <a:r>
              <a:rPr lang="ru-RU" sz="1900" b="1" dirty="0" smtClean="0"/>
              <a:t>понимать потребности и возможности семьи, понимать необходимость экономии семейного бюджета</a:t>
            </a:r>
            <a:r>
              <a:rPr lang="ru-RU" sz="1900" dirty="0" smtClean="0"/>
              <a:t>, разумно расходовать деньги, уметь экономить и сберегать средства семейного бюджета.</a:t>
            </a:r>
            <a:endParaRPr lang="ru-RU" sz="19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632848" cy="129614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Планируемые результаты </a:t>
            </a:r>
            <a:r>
              <a:rPr lang="ru-RU" sz="3200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освоения модуля </a:t>
            </a:r>
            <a:r>
              <a:rPr lang="ru-RU" sz="3200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«Семейный круг»:</a:t>
            </a:r>
            <a:r>
              <a:rPr lang="ru-RU" sz="3200" dirty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 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000" y="5278758"/>
            <a:ext cx="1360000" cy="191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20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835696" y="2204864"/>
            <a:ext cx="2587254" cy="1847689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знакомится с профессиями»</a:t>
            </a:r>
            <a:r>
              <a:rPr lang="ru-RU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(Профессии родителей. Труд) 3-7 лет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67286" y="4539743"/>
            <a:ext cx="2592288" cy="1913593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lvl="0" algn="ctr"/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учит быть помощником в семье</a:t>
            </a:r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(Домашние обязанности) 3-7 лет</a:t>
            </a:r>
          </a:p>
          <a:p>
            <a:pPr lvl="0" algn="ctr"/>
            <a:r>
              <a:rPr lang="ru-RU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347" y="4509120"/>
            <a:ext cx="2592288" cy="1944216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«Азы домашней бухгалтерии              с</a:t>
            </a:r>
            <a:r>
              <a:rPr lang="ru-RU" sz="2000" b="1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Феечкой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Копеечкой</a:t>
            </a:r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3-7 лет</a:t>
            </a:r>
            <a:endParaRPr lang="ru-RU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75504" y="4507732"/>
            <a:ext cx="2592288" cy="1945604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управляла своими желаниями»</a:t>
            </a:r>
            <a:endParaRPr lang="ru-RU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3-7 лет</a:t>
            </a:r>
            <a:endParaRPr lang="ru-RU" sz="1400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5148064" y="2204863"/>
            <a:ext cx="2592288" cy="1847689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стала рачительной хозяйкой»</a:t>
            </a:r>
            <a:endParaRPr lang="ru-RU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(Полезные привычки в быту) 3-7 лет</a:t>
            </a:r>
          </a:p>
          <a:p>
            <a:pPr lvl="0"/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6759" y="260648"/>
            <a:ext cx="2880320" cy="1656184"/>
          </a:xfrm>
          <a:prstGeom prst="rect">
            <a:avLst/>
          </a:prstGeom>
          <a:gradFill>
            <a:gsLst>
              <a:gs pos="0">
                <a:srgbClr val="48EE32"/>
              </a:gs>
              <a:gs pos="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Разделы модуля</a:t>
            </a:r>
          </a:p>
          <a:p>
            <a:pPr algn="ctr"/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«Семейный круг»</a:t>
            </a:r>
            <a:endParaRPr lang="ru-RU" sz="24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996952"/>
            <a:ext cx="7704855" cy="3240360"/>
          </a:xfrm>
        </p:spPr>
        <p:txBody>
          <a:bodyPr/>
          <a:lstStyle/>
          <a:p>
            <a:pPr marL="0" indent="0" algn="l">
              <a:buNone/>
            </a:pPr>
            <a:r>
              <a:rPr lang="en-US" sz="2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>C</a:t>
            </a:r>
            <a:r>
              <a:rPr lang="ru-RU" sz="2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>содержание </a:t>
            </a:r>
            <a:r>
              <a:rPr lang="ru-RU" sz="2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>раздела направлено на формирование у детей 3-7 лет представления о  деятельности людей некоторых профессий (связанных с производством товаров, экономикой, </a:t>
            </a:r>
            <a:r>
              <a:rPr lang="ru-RU" sz="2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>профессии </a:t>
            </a:r>
            <a:r>
              <a:rPr lang="ru-RU" sz="2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>родителей) и освоение  навыков бережного отношения к результатам труда взрослых, умение ценить чужой и собственный труд. Воспитание желания и стремления детей быть занятыми полезным делом, помогать взрослым</a:t>
            </a:r>
            <a:r>
              <a:rPr lang="ru-RU" sz="20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>.</a:t>
            </a: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/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</a:b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755576" y="260649"/>
            <a:ext cx="7560840" cy="864096"/>
          </a:xfrm>
          <a:prstGeom prst="rect">
            <a:avLst/>
          </a:prstGeom>
          <a:gradFill>
            <a:gsLst>
              <a:gs pos="0">
                <a:srgbClr val="48EE32"/>
              </a:gs>
              <a:gs pos="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45720" indent="0" algn="ctr">
              <a:buNone/>
            </a:pPr>
            <a:r>
              <a:rPr lang="ru-RU" sz="2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разделов модуля</a:t>
            </a:r>
            <a:r>
              <a:rPr lang="ru-RU" sz="2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«Семейный круг»</a:t>
            </a:r>
            <a:endParaRPr lang="ru-RU" sz="2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3">
            <a:hlinkClick r:id="rId2" action="ppaction://hlinksldjump"/>
          </p:cNvPr>
          <p:cNvSpPr>
            <a:spLocks noGrp="1"/>
          </p:cNvSpPr>
          <p:nvPr>
            <p:ph sz="quarter" idx="14"/>
          </p:nvPr>
        </p:nvSpPr>
        <p:spPr>
          <a:xfrm>
            <a:off x="755576" y="1484785"/>
            <a:ext cx="3096344" cy="1296144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lvl="0" indent="0" algn="ctr">
              <a:buNone/>
            </a:pP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знакомится с профессиями»</a:t>
            </a:r>
            <a:r>
              <a:rPr lang="ru-RU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(Профессии родителей. Труд) 3-7 лет</a:t>
            </a:r>
          </a:p>
        </p:txBody>
      </p:sp>
    </p:spTree>
    <p:extLst>
      <p:ext uri="{BB962C8B-B14F-4D97-AF65-F5344CB8AC3E}">
        <p14:creationId xmlns:p14="http://schemas.microsoft.com/office/powerpoint/2010/main" val="56747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938289"/>
            <a:ext cx="8568952" cy="3609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5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5400" dirty="0">
                <a:solidFill>
                  <a:srgbClr val="5B9BD5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</a:t>
            </a:r>
            <a:r>
              <a:rPr lang="ru-RU" sz="5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5400" dirty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</a:t>
            </a:r>
            <a:r>
              <a:rPr lang="ru-RU" sz="5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5400" dirty="0">
                <a:solidFill>
                  <a:srgbClr val="C55A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ДЕЙСТВИЯ</a:t>
            </a:r>
            <a:r>
              <a:rPr lang="ru-RU" sz="5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20688"/>
            <a:ext cx="8712968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ln w="11113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ТРУДОВОЙ ДЕЯТЕЛЬНОСТИ</a:t>
            </a:r>
            <a:endParaRPr lang="ru-RU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4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7272808" cy="3888432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sz="2400" dirty="0">
                <a:effectLst/>
              </a:rPr>
              <a:t>Содержание раздела направлено на воспитание у </a:t>
            </a:r>
            <a:r>
              <a:rPr lang="ru-RU" sz="2400" dirty="0" smtClean="0">
                <a:effectLst/>
              </a:rPr>
              <a:t>детей </a:t>
            </a:r>
            <a:r>
              <a:rPr lang="ru-RU" sz="2400" dirty="0">
                <a:effectLst/>
              </a:rPr>
              <a:t>3- 7  лет  навыков и привычек культурного и </a:t>
            </a:r>
            <a:r>
              <a:rPr lang="ru-RU" sz="2400" dirty="0" smtClean="0">
                <a:effectLst/>
              </a:rPr>
              <a:t>рационального, </a:t>
            </a:r>
            <a:r>
              <a:rPr lang="ru-RU" sz="2400" dirty="0">
                <a:effectLst/>
              </a:rPr>
              <a:t>поведения в </a:t>
            </a:r>
            <a:r>
              <a:rPr lang="ru-RU" sz="2400" dirty="0" smtClean="0">
                <a:effectLst/>
              </a:rPr>
              <a:t>быту. </a:t>
            </a:r>
            <a:r>
              <a:rPr lang="ru-RU" sz="2400" dirty="0">
                <a:effectLst/>
              </a:rPr>
              <a:t>Воспитание экономически значимых качеств </a:t>
            </a:r>
            <a:r>
              <a:rPr lang="ru-RU" sz="2400" dirty="0" smtClean="0">
                <a:effectLst/>
              </a:rPr>
              <a:t>рачительного человека (бережливость</a:t>
            </a:r>
            <a:r>
              <a:rPr lang="ru-RU" sz="2400" dirty="0">
                <a:effectLst/>
              </a:rPr>
              <a:t>, трудолюбие, аккуратность</a:t>
            </a:r>
            <a:r>
              <a:rPr lang="ru-RU" sz="2400" dirty="0" smtClean="0">
                <a:effectLst/>
              </a:rPr>
              <a:t>, старательность заботливость, </a:t>
            </a:r>
            <a:r>
              <a:rPr lang="ru-RU" sz="2400" dirty="0">
                <a:effectLst/>
              </a:rPr>
              <a:t>рациональность, </a:t>
            </a:r>
            <a:r>
              <a:rPr lang="ru-RU" sz="2400" dirty="0" smtClean="0">
                <a:effectLst/>
              </a:rPr>
              <a:t>деловитость, целесообразность)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5" name="Объект 4">
            <a:hlinkClick r:id="rId2" action="ppaction://hlinksldjump"/>
          </p:cNvPr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4032448" cy="2016224"/>
          </a:xfrm>
          <a:prstGeom prst="rect">
            <a:avLst/>
          </a:prstGeom>
          <a:gradFill flip="none" rotWithShape="1">
            <a:gsLst>
              <a:gs pos="0">
                <a:srgbClr val="48EE32"/>
              </a:gs>
              <a:gs pos="99000">
                <a:srgbClr val="FFFF00"/>
              </a:gs>
              <a:gs pos="89500">
                <a:srgbClr val="F0F17C"/>
              </a:gs>
              <a:gs pos="92000">
                <a:schemeClr val="accent1">
                  <a:tint val="23500"/>
                  <a:satMod val="160000"/>
                </a:schemeClr>
              </a:gs>
            </a:gsLst>
            <a:lin ang="13800000" scaled="0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ru-RU" sz="2000" b="1" dirty="0" smtClean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None/>
            </a:pP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2000" b="1" dirty="0" err="1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Феечка</a:t>
            </a:r>
            <a:r>
              <a:rPr lang="ru-RU" sz="2000" b="1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Копеечка стала рачительной хозяйкой»</a:t>
            </a:r>
            <a:r>
              <a:rPr lang="ru-RU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(Полезные привычки в быту) 3-7 лет</a:t>
            </a:r>
          </a:p>
          <a:p>
            <a:pPr marL="45720" lvl="0" indent="0">
              <a:buNone/>
            </a:pPr>
            <a:endParaRPr lang="ru-RU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0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568952" cy="5442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ln w="11113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8CBA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Темы раздела</a:t>
            </a:r>
            <a:endParaRPr lang="ru-RU" sz="6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«Знакомство с правилами экономии»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«Навыки и привычки культурного и  экономичного поведения в быту»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«Закрепление правил экономии в быту»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«Ресурсосбережение»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97462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1313</TotalTime>
  <Words>1014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Calibri</vt:lpstr>
      <vt:lpstr>Courier New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Задачи модуля «Семейный круг»:  </vt:lpstr>
      <vt:lpstr>Планируемые результаты освоения модуля «Семейный круг»:  </vt:lpstr>
      <vt:lpstr>Презентация PowerPoint</vt:lpstr>
      <vt:lpstr>Cсодержание раздела направлено на формирование у детей 3-7 лет представления о  деятельности людей некоторых профессий (связанных с производством товаров, экономикой, профессии родителей) и освоение  навыков бережного отношения к результатам труда взрослых, умение ценить чужой и собственный труд. Воспитание желания и стремления детей быть занятыми полезным делом, помогать взрослым. </vt:lpstr>
      <vt:lpstr>Презентация PowerPoint</vt:lpstr>
      <vt:lpstr>Содержание раздела направлено на воспитание у детей 3- 7  лет  навыков и привычек культурного и рационального, поведения в быту. Воспитание экономически значимых качеств рачительного человека (бережливость, трудолюбие, аккуратность, старательность заботливость, рациональность, деловитость, целесообразность) </vt:lpstr>
      <vt:lpstr>Презентация PowerPoint</vt:lpstr>
      <vt:lpstr>Содержание раздела предлагает дать представление детям 3-7 лет о понятии «Семейный бюджет» как отправной точки домашней экономики (доход, расход, заработная плата) </vt:lpstr>
      <vt:lpstr>Презентация PowerPoint</vt:lpstr>
      <vt:lpstr>Содержание раздела направлено на обучение детей 3-7 лет чувствовать стороны экономической действительности, благодаря приобщенности к повседневным делам семьи. Воспитание желания и стремления детей быть занятыми полезным делом, трудиться, помогать взрослым. </vt:lpstr>
      <vt:lpstr>Презентация PowerPoint</vt:lpstr>
      <vt:lpstr>Содержание данного раздела направлено на воспитание у детей 3-7 лет начал разумного, рационального поведения в жизненных ситуациях, связанных с деньгами. Воспитание бережливости в повседневной практической деятельности (ресурсосбережение, экономия на чем??).</vt:lpstr>
      <vt:lpstr>Презентация PowerPoint</vt:lpstr>
      <vt:lpstr>Презентация PowerPoint</vt:lpstr>
      <vt:lpstr>Быть финансово грамотным -  значит БЫТЬ В ТРЕНДЕ!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Comp01</dc:creator>
  <cp:lastModifiedBy>м</cp:lastModifiedBy>
  <cp:revision>91</cp:revision>
  <cp:lastPrinted>2019-02-21T06:47:47Z</cp:lastPrinted>
  <dcterms:created xsi:type="dcterms:W3CDTF">2018-08-23T06:15:19Z</dcterms:created>
  <dcterms:modified xsi:type="dcterms:W3CDTF">2023-03-15T05:33:06Z</dcterms:modified>
</cp:coreProperties>
</file>