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2" r:id="rId3"/>
    <p:sldId id="352" r:id="rId4"/>
    <p:sldId id="353" r:id="rId5"/>
    <p:sldId id="354" r:id="rId6"/>
    <p:sldId id="265" r:id="rId7"/>
    <p:sldId id="355" r:id="rId8"/>
    <p:sldId id="284" r:id="rId9"/>
    <p:sldId id="344" r:id="rId10"/>
    <p:sldId id="356" r:id="rId11"/>
    <p:sldId id="267" r:id="rId12"/>
    <p:sldId id="357" r:id="rId13"/>
    <p:sldId id="285" r:id="rId14"/>
    <p:sldId id="358" r:id="rId15"/>
    <p:sldId id="313" r:id="rId16"/>
    <p:sldId id="359" r:id="rId17"/>
    <p:sldId id="314" r:id="rId18"/>
    <p:sldId id="315" r:id="rId19"/>
    <p:sldId id="316" r:id="rId20"/>
    <p:sldId id="317" r:id="rId21"/>
    <p:sldId id="341" r:id="rId22"/>
    <p:sldId id="342" r:id="rId23"/>
    <p:sldId id="343" r:id="rId24"/>
    <p:sldId id="349" r:id="rId25"/>
    <p:sldId id="346" r:id="rId26"/>
    <p:sldId id="345" r:id="rId27"/>
    <p:sldId id="347" r:id="rId28"/>
    <p:sldId id="348" r:id="rId29"/>
    <p:sldId id="350" r:id="rId30"/>
    <p:sldId id="32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48EE32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5F74-01E9-46A2-867F-A4A7CE87D59C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7D38-A592-46E5-BDAE-50A3D38A54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5F74-01E9-46A2-867F-A4A7CE87D59C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7D38-A592-46E5-BDAE-50A3D38A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5F74-01E9-46A2-867F-A4A7CE87D59C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7D38-A592-46E5-BDAE-50A3D38A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5F74-01E9-46A2-867F-A4A7CE87D59C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7D38-A592-46E5-BDAE-50A3D38A54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5F74-01E9-46A2-867F-A4A7CE87D59C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7D38-A592-46E5-BDAE-50A3D38A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5F74-01E9-46A2-867F-A4A7CE87D59C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7D38-A592-46E5-BDAE-50A3D38A54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5F74-01E9-46A2-867F-A4A7CE87D59C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7D38-A592-46E5-BDAE-50A3D38A54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5F74-01E9-46A2-867F-A4A7CE87D59C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7D38-A592-46E5-BDAE-50A3D38A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5F74-01E9-46A2-867F-A4A7CE87D59C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7D38-A592-46E5-BDAE-50A3D38A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5F74-01E9-46A2-867F-A4A7CE87D59C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7D38-A592-46E5-BDAE-50A3D38A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5F74-01E9-46A2-867F-A4A7CE87D59C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7D38-A592-46E5-BDAE-50A3D38A54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8B25F74-01E9-46A2-867F-A4A7CE87D59C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E777D38-A592-46E5-BDAE-50A3D38A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" Target="slide11.xml"/><Relationship Id="rId7" Type="http://schemas.openxmlformats.org/officeDocument/2006/relationships/image" Target="../media/image5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968" y="0"/>
            <a:ext cx="471067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8591" y="1052736"/>
            <a:ext cx="439248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solidFill>
                <a:prstClr val="white"/>
              </a:solidFill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sz="28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формирование </a:t>
            </a:r>
            <a:r>
              <a:rPr lang="ru-RU" sz="28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  детей дошкольного возраста  представлений об особенностях </a:t>
            </a:r>
            <a:endParaRPr lang="ru-RU" sz="2800" b="1" dirty="0" smtClean="0">
              <a:solidFill>
                <a:srgbClr val="4E67C8">
                  <a:lumMod val="50000"/>
                </a:srgb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производства товаров </a:t>
            </a:r>
            <a:r>
              <a:rPr lang="ru-RU" sz="28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сельско-хозяйственного </a:t>
            </a:r>
            <a:endParaRPr lang="ru-RU" sz="2800" b="1" dirty="0" smtClean="0">
              <a:solidFill>
                <a:srgbClr val="4E67C8">
                  <a:lumMod val="50000"/>
                </a:srgb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</a:t>
            </a:r>
          </a:p>
          <a:p>
            <a:pPr algn="ctr"/>
            <a:r>
              <a:rPr lang="ru-RU" sz="28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промышленного комплексов Пермского края</a:t>
            </a:r>
            <a:r>
              <a:rPr lang="ru-RU" sz="2800" b="1" dirty="0">
                <a:solidFill>
                  <a:srgbClr val="4E67C8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.</a:t>
            </a:r>
            <a:endParaRPr lang="ru-RU" sz="2800" b="1" dirty="0">
              <a:solidFill>
                <a:srgbClr val="4E67C8">
                  <a:lumMod val="50000"/>
                </a:srgbClr>
              </a:solidFill>
            </a:endParaRPr>
          </a:p>
        </p:txBody>
      </p:sp>
      <p:sp>
        <p:nvSpPr>
          <p:cNvPr id="3" name="AutoShape 2" descr="https://apf.mail.ru/cgi-bin/readmsg/%D0%BA%D0%BE%D0%BF%D0%B5%D0%B5%D1%87%D0%BA%D0%B01%20%D0%BF%D1%80%D0%BE%D0%B7%D1%80%D0%B0%D1%87%D0%BD.png?id=15353624040000000646%3B0%3B2&amp;x-email=chabanka.1975%40inbox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apf.mail.ru/cgi-bin/readmsg/%D0%BA%D0%BE%D0%BF%D0%B5%D0%B5%D1%87%D0%BA%D0%B01%20%D0%BF%D1%80%D0%BE%D0%B7%D1%80%D0%B0%D1%87%D0%BD.png?id=15353624040000000646%3B0%3B2&amp;x-email=chabanka.1975%40inbox.ru&amp;exif=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apf.mail.ru/cgi-bin/readmsg/%D0%BA%D0%BE%D0%BF%D0%B5%D0%B5%D1%87%D0%BA%D0%B01%20%D0%BF%D1%80%D0%BE%D0%B7%D1%80%D0%B0%D1%87%D0%BD.png?id=15353624040000000646%3B0%3B2&amp;x-email=chabanka.1975%40inbox.ru&amp;exif=1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323" y="0"/>
            <a:ext cx="471067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160337"/>
            <a:ext cx="8316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Цель модуля </a:t>
            </a:r>
            <a:r>
              <a:rPr lang="ru-RU" sz="36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</a:t>
            </a:r>
            <a:r>
              <a:rPr lang="ru-RU" sz="3600" b="1" dirty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Богатство Пармы»:</a:t>
            </a:r>
            <a:r>
              <a:rPr lang="ru-RU" dirty="0">
                <a:solidFill>
                  <a:prstClr val="white"/>
                </a:solidFill>
                <a:latin typeface="Calibri"/>
                <a:ea typeface="Calibri"/>
                <a:cs typeface="Times New Roman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01683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7544" y="1844824"/>
            <a:ext cx="8280920" cy="6083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accent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Познакомить со спецификой развитие Пермского края и его древнейшем производстве: добыче соли, переработке, обмене и продаже на территории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Темы: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«Разная соль нужна, разная соль важна»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(знакомство с природным ресурсом – солью, областями ее применения)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«Кто и как добывает поваренную соль»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(способы добычи и технологии переработки)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«Пермяк соленые уши, или немного истории соляной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добычи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Пермском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крае»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«Калийная соль»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764704"/>
            <a:ext cx="8136904" cy="1182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Раздел «Пермяк – соленые уши</a:t>
            </a:r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5 -7 лет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936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>
            <a:hlinkClick r:id="rId2" action="ppaction://hlinksldjump"/>
          </p:cNvPr>
          <p:cNvSpPr/>
          <p:nvPr/>
        </p:nvSpPr>
        <p:spPr>
          <a:xfrm>
            <a:off x="1691681" y="209327"/>
            <a:ext cx="59766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Раздел</a:t>
            </a: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«Пермяк – соленые уши»</a:t>
            </a:r>
            <a:endParaRPr lang="ru-RU" sz="2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362047"/>
              </p:ext>
            </p:extLst>
          </p:nvPr>
        </p:nvGraphicFramePr>
        <p:xfrm>
          <a:off x="155575" y="980728"/>
          <a:ext cx="8808913" cy="57606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16225"/>
                <a:gridCol w="2952328"/>
                <a:gridCol w="3240360"/>
              </a:tblGrid>
              <a:tr h="58574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Средняя группа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Старшая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группа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Подготовительная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группа</a:t>
                      </a:r>
                      <a:endParaRPr lang="ru-RU" sz="16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7489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Познакомить детей с областями применения соли и ее разновидностями  (пища,  бытовые нужды,  косметология, удобрения и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Calibri"/>
                        </a:rPr>
                        <a:t>т.п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Познакомить детей с процессом добычи пищевой соли, профессиями людей, занятыми в ее добыче, переработке, месторождениями в Пермском крае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3040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1.Познакомить детей с месторождениями калийной соли в Пермском крае, с процессом добычи калийной соли , профессиями людей, занятыми в добычи переработки калийной соли, предприятиями по ее переработке 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2..Познакомить  с географией реализации калийной соли</a:t>
                      </a:r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" name="Picture 2" descr="ÐÐ°ÑÑÐ¸Ð½ÐºÐ¸ Ð¿Ð¾ Ð·Ð°Ð¿ÑÐ¾ÑÑ ÐºÐ°ÑÑÐ¸Ð½ÐºÐ° ÐºÐ°Ð»Ð¸Ð¹Ð½Ð¾Ð¹ ÑÐ¾Ð»Ð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32995"/>
            <a:ext cx="2664296" cy="177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0" descr="ÐÐ°ÑÑÐ¸Ð½ÐºÐ¸ Ð¿Ð¾ Ð·Ð°Ð¿ÑÐ¾ÑÑ ÐºÐ°ÑÑÐ¸Ð½ÐºÐ° Ð´Ð¾Ð±ÑÑÐ° Ð¿Ð¸ÑÐµÐ²Ð¾Ð¹ ÑÐ¾Ð»Ð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732996"/>
            <a:ext cx="2539492" cy="1733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90" y="4750543"/>
            <a:ext cx="2405668" cy="1738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319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548680"/>
            <a:ext cx="9036496" cy="5712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Раздел «Зеленое золото</a:t>
            </a:r>
            <a:r>
              <a:rPr lang="ru-RU" sz="36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(4-7 лет)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2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понимания детей о  ценности лесных богатств Пермского края. Какую роль играет лес в жизни людей. Знакомятся с продукцией сделанной из дерева: бумага, фанера, посуда,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игрушки</a:t>
            </a:r>
          </a:p>
          <a:p>
            <a:pPr>
              <a:spcAft>
                <a:spcPts val="800"/>
              </a:spcAft>
            </a:pPr>
            <a:r>
              <a:rPr lang="ru-RU" sz="2400" b="1" dirty="0" smtClean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Темы:</a:t>
            </a:r>
          </a:p>
          <a:p>
            <a:pPr>
              <a:spcAft>
                <a:spcPts val="800"/>
              </a:spcAft>
            </a:pP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«Деревянных дел мастер» 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(знакомство с товарами и профессиями этой отрасли)</a:t>
            </a:r>
          </a:p>
          <a:p>
            <a:pPr>
              <a:spcAft>
                <a:spcPts val="800"/>
              </a:spcAft>
            </a:pPr>
            <a:r>
              <a:rPr lang="ru-RU" sz="2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«Дороже – дешевле» </a:t>
            </a:r>
            <a: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(от чего зависит стоимость товаров)</a:t>
            </a:r>
          </a:p>
          <a:p>
            <a:pPr>
              <a:spcAft>
                <a:spcPts val="800"/>
              </a:spcAft>
            </a:pP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«Лесозаготовка» (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знакомство с лесозаготовительной промышленностью)</a:t>
            </a:r>
          </a:p>
          <a:p>
            <a:pPr>
              <a:spcAft>
                <a:spcPts val="800"/>
              </a:spcAft>
            </a:pPr>
            <a:r>
              <a:rPr lang="ru-RU" sz="2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«Лес – ценный ресурс» </a:t>
            </a:r>
          </a:p>
          <a:p>
            <a:pPr>
              <a:spcAft>
                <a:spcPts val="800"/>
              </a:spcAft>
            </a:pP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«Производство бумаги» 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(знакомство с технологией переработки древесины и процессом изготовления бумаги, профессиями людей)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654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1385703" y="160338"/>
            <a:ext cx="665654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Раздел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«Зеленое золото»</a:t>
            </a:r>
            <a:endParaRPr lang="ru-RU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150840"/>
              </p:ext>
            </p:extLst>
          </p:nvPr>
        </p:nvGraphicFramePr>
        <p:xfrm>
          <a:off x="155575" y="843054"/>
          <a:ext cx="8808912" cy="587727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832249"/>
                <a:gridCol w="3024336"/>
                <a:gridCol w="2952327"/>
              </a:tblGrid>
              <a:tr h="36403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Средняя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группа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Старшая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группа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Подготовительная группа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13234">
                <a:tc>
                  <a:txBody>
                    <a:bodyPr/>
                    <a:lstStyle/>
                    <a:p>
                      <a:pPr marL="25400" indent="-254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Содействовать формированию представлению детей о разнице в  цене товаров из дерева, изготовленных в ручную мастером и или изготовленных на производстве, а так же местами продажи  данных товаров</a:t>
                      </a:r>
                    </a:p>
                    <a:p>
                      <a:pPr marL="25400" indent="-254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Формировать у детей представления о том, что лес-это ценный ресурс, необходимый для жизни человека, истощаемый ресурс,  профессиях людей, которые занимаются заготовкой древесины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Познакомить детей с технологией переработки древесины в бумагу на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целюлозо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-бумажном комбинате, профессиями людей, работающих на данных предприятиях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AutoShape 2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437112"/>
            <a:ext cx="2535833" cy="1887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291" y="4437111"/>
            <a:ext cx="2648665" cy="1887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437112"/>
            <a:ext cx="2648666" cy="1887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931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548680"/>
            <a:ext cx="9036496" cy="601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Раздел </a:t>
            </a:r>
            <a:r>
              <a:rPr lang="ru-RU" sz="36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«От руды до металла» (5-7 лет)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2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расширять представления людей о распространенных в Пермском крае профессиях людей, занятых на металлургическом производстве. Воспитывать уважительное отношение к  людям рабочих профессий.</a:t>
            </a:r>
          </a:p>
          <a:p>
            <a:pPr>
              <a:spcAft>
                <a:spcPts val="800"/>
              </a:spcAft>
            </a:pPr>
            <a:r>
              <a:rPr lang="ru-RU" sz="2400" b="1" dirty="0" smtClean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Темы:</a:t>
            </a:r>
          </a:p>
          <a:p>
            <a:pPr>
              <a:spcAft>
                <a:spcPts val="800"/>
              </a:spcAft>
            </a:pP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«Польза полезных ископаемых» 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(знакомство с полезными ископаемыми добываемыми в нашем крае: медная и железная руда, знакомство с профессией геолога)</a:t>
            </a:r>
          </a:p>
          <a:p>
            <a:pPr>
              <a:spcAft>
                <a:spcPts val="800"/>
              </a:spcAft>
            </a:pPr>
            <a:r>
              <a:rPr lang="ru-RU" sz="2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«От руды до металла» </a:t>
            </a:r>
            <a: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(переработка полезных ископаемых)</a:t>
            </a:r>
          </a:p>
          <a:p>
            <a:pPr>
              <a:spcAft>
                <a:spcPts val="800"/>
              </a:spcAft>
            </a:pP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«Металлургические предприятия Пермского края» (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знакомство с металлургической промышленностью промышленностью)</a:t>
            </a:r>
          </a:p>
          <a:p>
            <a:pPr>
              <a:spcAft>
                <a:spcPts val="800"/>
              </a:spcAft>
            </a:pPr>
            <a:r>
              <a:rPr lang="ru-RU" sz="2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«История металлургической промышленности Пермского края» </a:t>
            </a:r>
          </a:p>
          <a:p>
            <a:pPr>
              <a:spcAft>
                <a:spcPts val="800"/>
              </a:spcAft>
            </a:pP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«География сбыта металлургической продукции»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6205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4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6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Прямоугольник 10">
            <a:hlinkClick r:id="rId2" action="ppaction://hlinksldjump"/>
          </p:cNvPr>
          <p:cNvSpPr/>
          <p:nvPr/>
        </p:nvSpPr>
        <p:spPr>
          <a:xfrm>
            <a:off x="1691681" y="209327"/>
            <a:ext cx="59766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раздел «От руды до металла»</a:t>
            </a:r>
            <a:endParaRPr lang="ru-RU" sz="2800" b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49769"/>
              </p:ext>
            </p:extLst>
          </p:nvPr>
        </p:nvGraphicFramePr>
        <p:xfrm>
          <a:off x="469782" y="1052736"/>
          <a:ext cx="8376865" cy="554461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46234"/>
                <a:gridCol w="4130631"/>
              </a:tblGrid>
              <a:tr h="56377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Старшая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группа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Подготовительная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группа</a:t>
                      </a:r>
                      <a:endParaRPr lang="ru-RU" sz="16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808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1.Расширить представления детей о полезных ископаемых  (медная руда, железная руда и др.), которые используют для получения металла, профессиях людей, которые этим занимаются 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2. Расширять кругозор  детей о дальнейшем использовании добытой руды 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3.Систематизировать представления о том, что полезные ископаемые -это бесценный ресурс, который может закончится, поэтому необходимо рациональное его использование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1.Познакомить детей с предприятиями Пермского края, занимающихся добычей руды и ее переработкой , с процессом переработки руды в металл на примере металлургического предприятия. Взаимосвязи отдельных операций, выполняемых специалистами металлургических профессий для получения готового продукта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2.Познакомить детей с историей зарождения металлургической промышленности в Пермском крае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3. Познакомить .с географией сбыта полученной продукции на металлургических предприятиях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941168"/>
            <a:ext cx="2838450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943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548680"/>
            <a:ext cx="9036496" cy="5525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Раздел </a:t>
            </a:r>
            <a:r>
              <a:rPr lang="ru-RU" sz="36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«Как люди помогли </a:t>
            </a:r>
            <a:r>
              <a:rPr lang="ru-RU" sz="3600" dirty="0" err="1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Феечке</a:t>
            </a:r>
            <a:r>
              <a:rPr lang="ru-RU" sz="36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Самолет собрать» (5-7 лет)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2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формировать у детей гордость за трудовой подвиг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Пермяков,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знакомить с крупнейшими предприятиями и продукцией, выпускаемой в Пермском крае.</a:t>
            </a:r>
          </a:p>
          <a:p>
            <a:pPr>
              <a:spcAft>
                <a:spcPts val="800"/>
              </a:spcAft>
            </a:pPr>
            <a:r>
              <a:rPr lang="ru-RU" sz="2400" b="1" dirty="0" smtClean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Темы:</a:t>
            </a:r>
          </a:p>
          <a:p>
            <a:pPr>
              <a:spcAft>
                <a:spcPts val="800"/>
              </a:spcAft>
            </a:pP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«Машиностроение в Пермском крае»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«Как люди самолет собрали» (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стремление людей к освоению воздушного пространства, конструкторских находках, стремлении покорить небо)</a:t>
            </a:r>
          </a:p>
          <a:p>
            <a:pPr>
              <a:spcAft>
                <a:spcPts val="800"/>
              </a:spcAft>
            </a:pPr>
            <a:r>
              <a:rPr lang="ru-RU" sz="2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«Военная техника» </a:t>
            </a:r>
          </a:p>
          <a:p>
            <a:pPr>
              <a:spcAft>
                <a:spcPts val="800"/>
              </a:spcAft>
            </a:pP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«Где используют продукцию машиностроительной промышленности Пермского края»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394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4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6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Прямоугольник 10">
            <a:hlinkClick r:id="rId2" action="ppaction://hlinksldjump"/>
          </p:cNvPr>
          <p:cNvSpPr/>
          <p:nvPr/>
        </p:nvSpPr>
        <p:spPr>
          <a:xfrm>
            <a:off x="1691681" y="209327"/>
            <a:ext cx="597666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Раздел </a:t>
            </a:r>
            <a:r>
              <a:rPr lang="ru-RU" sz="28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«Как </a:t>
            </a:r>
            <a:r>
              <a:rPr lang="ru-RU" sz="2800" b="1" dirty="0" err="1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Феечке</a:t>
            </a:r>
            <a:r>
              <a:rPr lang="ru-RU" sz="28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копеечке </a:t>
            </a:r>
          </a:p>
          <a:p>
            <a:r>
              <a:rPr lang="ru-RU" sz="2800" b="1" dirty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помогли самолет собрать»</a:t>
            </a:r>
            <a:endParaRPr lang="ru-RU" sz="2800" b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231405"/>
              </p:ext>
            </p:extLst>
          </p:nvPr>
        </p:nvGraphicFramePr>
        <p:xfrm>
          <a:off x="469782" y="1475701"/>
          <a:ext cx="8376865" cy="465406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46234"/>
                <a:gridCol w="4130631"/>
              </a:tblGrid>
              <a:tr h="29881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Старшая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группа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Подготовительная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группа</a:t>
                      </a:r>
                      <a:endParaRPr lang="ru-RU" sz="16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8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1.Познакомить детей с направлениями машиностроения, которые представлены в Пермском крае (производство авиадвигателей, составляющие для оборонного комплекса, оборудование для железных дорог и оборудование для добычи полезных ископаемых), машиностроительных предприятиях Пермского края и профессиями  людей, которые на них трудятся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2.Расширение представлений детей о  системе  создания продукта – как  результата труда многих людей на примере сборки самолета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1.Расширение представлений детей об оборонном комплексе нашей страны, вкладом Пермского края для его развития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2. Расширение представлений детей о географии распространения продукции машиностроительных предприятий Пермского края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437112"/>
            <a:ext cx="2933700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244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4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6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Прямоугольник 10">
            <a:hlinkClick r:id="rId2" action="ppaction://hlinksldjump"/>
          </p:cNvPr>
          <p:cNvSpPr/>
          <p:nvPr/>
        </p:nvSpPr>
        <p:spPr>
          <a:xfrm>
            <a:off x="1331640" y="220946"/>
            <a:ext cx="690317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Раздел </a:t>
            </a:r>
            <a:r>
              <a:rPr lang="ru-RU" sz="28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«Черное и голубое золото»</a:t>
            </a:r>
            <a:endParaRPr lang="ru-RU" sz="2800" b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935663"/>
              </p:ext>
            </p:extLst>
          </p:nvPr>
        </p:nvGraphicFramePr>
        <p:xfrm>
          <a:off x="765175" y="1124744"/>
          <a:ext cx="7990650" cy="477598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990650"/>
              </a:tblGrid>
              <a:tr h="29881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Цель:</a:t>
                      </a:r>
                    </a:p>
                  </a:txBody>
                  <a:tcPr/>
                </a:tc>
              </a:tr>
              <a:tr h="4318785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Формирование представлений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детей о сложном процессе добычи и переработки – нефти и газа. </a:t>
                      </a:r>
                    </a:p>
                    <a:p>
                      <a:r>
                        <a:rPr lang="ru-RU" sz="2400" b="1" baseline="0" dirty="0" smtClean="0">
                          <a:solidFill>
                            <a:schemeClr val="accent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Темы:</a:t>
                      </a:r>
                    </a:p>
                    <a:p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«Нефть и газ – ценные ресурсы»</a:t>
                      </a:r>
                    </a:p>
                    <a:p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«Профессии людей, добывающих и перерабатывающих нефть и газ»</a:t>
                      </a:r>
                    </a:p>
                    <a:p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«Нефтяные продукты»</a:t>
                      </a:r>
                    </a:p>
                    <a:p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«Где используют газ»</a:t>
                      </a: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125" y="4725144"/>
            <a:ext cx="3124200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42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4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6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Прямоугольник 10">
            <a:hlinkClick r:id="rId2" action="ppaction://hlinksldjump"/>
          </p:cNvPr>
          <p:cNvSpPr/>
          <p:nvPr/>
        </p:nvSpPr>
        <p:spPr>
          <a:xfrm>
            <a:off x="1547664" y="160337"/>
            <a:ext cx="6612188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Раздел «Как </a:t>
            </a:r>
            <a:r>
              <a:rPr lang="ru-RU" sz="2800" b="1" dirty="0" err="1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Феечка</a:t>
            </a:r>
            <a:r>
              <a:rPr lang="ru-RU" sz="28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Копеечка подружилась с царицей Химией»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6-7 лет</a:t>
            </a:r>
            <a:endParaRPr lang="ru-RU" sz="2800" b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590061"/>
              </p:ext>
            </p:extLst>
          </p:nvPr>
        </p:nvGraphicFramePr>
        <p:xfrm>
          <a:off x="619173" y="1532975"/>
          <a:ext cx="7990650" cy="480364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990650"/>
              </a:tblGrid>
              <a:tr h="44484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Цель</a:t>
                      </a:r>
                    </a:p>
                  </a:txBody>
                  <a:tcPr/>
                </a:tc>
              </a:tr>
              <a:tr h="4327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1.Познакомить детей с товарами, которые производят химические предприятия Пермского края (минеральные удобрения, стиральный порошок, мыло, краски и др.), с названиями этих предприятий, профессиями людей, работающих на них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1465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2.Формировать представления детей о взаимосвязи разных продуктов  труда человека  (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моделирование)</a:t>
                      </a:r>
                      <a:endParaRPr lang="ru-RU" sz="20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1465" algn="l"/>
                        </a:tabLs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3.Формировать 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представления детей о необходимости защиты окружающей среды от вредных выбросов промышленных 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предприятий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1465" algn="l"/>
                        </a:tabLst>
                      </a:pPr>
                      <a:r>
                        <a:rPr lang="ru-RU" sz="2400" b="1" dirty="0" smtClean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Темы: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1465" algn="l"/>
                        </a:tabLs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«Химические предприятия Пермского края»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1465" algn="l"/>
                        </a:tabLs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«Предприятия и окружающая среда»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1465" algn="l"/>
                        </a:tabLs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571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323528" y="260648"/>
            <a:ext cx="2592288" cy="1728192"/>
          </a:xfrm>
          <a:prstGeom prst="rect">
            <a:avLst/>
          </a:prstGeom>
          <a:gradFill flip="none" rotWithShape="1">
            <a:gsLst>
              <a:gs pos="0">
                <a:srgbClr val="48EE32"/>
              </a:gs>
              <a:gs pos="9900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«Растут ли </a:t>
            </a:r>
          </a:p>
          <a:p>
            <a:pPr lvl="0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булки на</a:t>
            </a:r>
          </a:p>
          <a:p>
            <a:pPr lvl="0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деревьях</a:t>
            </a:r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ctr"/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(3-7 лет)</a:t>
            </a:r>
            <a:endParaRPr lang="ru-RU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274160"/>
            <a:ext cx="2592288" cy="1714679"/>
          </a:xfrm>
          <a:prstGeom prst="rect">
            <a:avLst/>
          </a:prstGeom>
          <a:gradFill flip="none" rotWithShape="1">
            <a:gsLst>
              <a:gs pos="0">
                <a:srgbClr val="48EE32"/>
              </a:gs>
              <a:gs pos="9900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«</a:t>
            </a:r>
            <a:r>
              <a:rPr lang="ru-RU" sz="20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Путешествие </a:t>
            </a:r>
            <a:r>
              <a:rPr lang="ru-RU" sz="2000" b="1" dirty="0" err="1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феечки</a:t>
            </a:r>
            <a:r>
              <a:rPr lang="ru-RU" sz="20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Копеечки</a:t>
            </a:r>
          </a:p>
          <a:p>
            <a:pPr lvl="0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по молочной</a:t>
            </a:r>
            <a:endParaRPr lang="ru-RU" sz="2000" b="1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реке</a:t>
            </a:r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/>
            <a:r>
              <a:rPr lang="ru-RU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(</a:t>
            </a:r>
            <a:r>
              <a:rPr lang="ru-RU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3-7 лет</a:t>
            </a:r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11064" y="230191"/>
            <a:ext cx="2592288" cy="1714679"/>
          </a:xfrm>
          <a:prstGeom prst="rect">
            <a:avLst/>
          </a:prstGeom>
          <a:gradFill flip="none" rotWithShape="1">
            <a:gsLst>
              <a:gs pos="0">
                <a:srgbClr val="48EE32"/>
              </a:gs>
              <a:gs pos="9900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«Зеленое </a:t>
            </a:r>
          </a:p>
          <a:p>
            <a:pPr lvl="0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золото</a:t>
            </a:r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/>
            <a:r>
              <a:rPr lang="ru-RU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(4-7 </a:t>
            </a:r>
            <a:r>
              <a:rPr lang="ru-RU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лет)</a:t>
            </a:r>
          </a:p>
          <a:p>
            <a:pPr lvl="0" algn="ctr"/>
            <a:endParaRPr lang="ru-RU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4581128"/>
            <a:ext cx="2592288" cy="1728192"/>
          </a:xfrm>
          <a:prstGeom prst="rect">
            <a:avLst/>
          </a:prstGeom>
          <a:gradFill flip="none" rotWithShape="1">
            <a:gsLst>
              <a:gs pos="0">
                <a:srgbClr val="48EE32"/>
              </a:gs>
              <a:gs pos="9900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«Как люди помогли</a:t>
            </a:r>
          </a:p>
          <a:p>
            <a:pPr lvl="0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err="1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феечке</a:t>
            </a:r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Копеечке самолет собрать</a:t>
            </a:r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/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ru-RU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r>
              <a:rPr lang="ru-RU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ctr"/>
            <a:endParaRPr lang="ru-RU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13365" y="4581128"/>
            <a:ext cx="2592288" cy="1728192"/>
          </a:xfrm>
          <a:prstGeom prst="rect">
            <a:avLst/>
          </a:prstGeom>
          <a:gradFill flip="none" rotWithShape="1">
            <a:gsLst>
              <a:gs pos="0">
                <a:srgbClr val="48EE32"/>
              </a:gs>
              <a:gs pos="9900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«Черное и голубое золото</a:t>
            </a:r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ctr"/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(6-7 </a:t>
            </a:r>
            <a:r>
              <a:rPr lang="ru-RU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лет)</a:t>
            </a:r>
          </a:p>
          <a:p>
            <a:pPr lvl="0" algn="ctr"/>
            <a:endParaRPr lang="ru-RU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07616" y="4581128"/>
            <a:ext cx="2592288" cy="1728192"/>
          </a:xfrm>
          <a:prstGeom prst="rect">
            <a:avLst/>
          </a:prstGeom>
          <a:gradFill flip="none" rotWithShape="1">
            <a:gsLst>
              <a:gs pos="0">
                <a:srgbClr val="48EE32"/>
              </a:gs>
              <a:gs pos="9900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b="1" dirty="0" err="1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феечка</a:t>
            </a:r>
            <a:r>
              <a:rPr lang="ru-RU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Копеечка и царица Химия подружились</a:t>
            </a:r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ctr"/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(6-7 </a:t>
            </a:r>
            <a:r>
              <a:rPr lang="ru-RU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algn="ctr"/>
            <a:endParaRPr lang="ru-RU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>
            <a:off x="291514" y="2420888"/>
            <a:ext cx="2592288" cy="1656184"/>
          </a:xfrm>
          <a:prstGeom prst="rect">
            <a:avLst/>
          </a:prstGeom>
          <a:gradFill flip="none" rotWithShape="1">
            <a:gsLst>
              <a:gs pos="0">
                <a:srgbClr val="48EE32"/>
              </a:gs>
              <a:gs pos="9900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«Пермяк-соленые</a:t>
            </a:r>
          </a:p>
          <a:p>
            <a:pPr lvl="0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уши</a:t>
            </a:r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/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(5-7 </a:t>
            </a:r>
            <a:r>
              <a:rPr lang="ru-RU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лет)</a:t>
            </a:r>
          </a:p>
          <a:p>
            <a:pPr lvl="0"/>
            <a:endParaRPr lang="ru-RU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11064" y="2420888"/>
            <a:ext cx="2592288" cy="1656184"/>
          </a:xfrm>
          <a:prstGeom prst="rect">
            <a:avLst/>
          </a:prstGeom>
          <a:gradFill flip="none" rotWithShape="1">
            <a:gsLst>
              <a:gs pos="0">
                <a:srgbClr val="48EE32"/>
              </a:gs>
              <a:gs pos="9900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«От руды</a:t>
            </a:r>
          </a:p>
          <a:p>
            <a:pPr lvl="0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до   </a:t>
            </a:r>
          </a:p>
          <a:p>
            <a:pPr lvl="0"/>
            <a:r>
              <a:rPr lang="ru-RU" sz="20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металла</a:t>
            </a:r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/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(</a:t>
            </a:r>
            <a:r>
              <a:rPr lang="ru-RU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5-7 лет</a:t>
            </a:r>
            <a:r>
              <a:rPr lang="ru-RU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31840" y="2204864"/>
            <a:ext cx="2880320" cy="2160240"/>
          </a:xfrm>
          <a:prstGeom prst="rect">
            <a:avLst/>
          </a:prstGeom>
          <a:gradFill>
            <a:gsLst>
              <a:gs pos="0">
                <a:srgbClr val="48EE32"/>
              </a:gs>
              <a:gs pos="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одуль</a:t>
            </a:r>
          </a:p>
          <a:p>
            <a:pPr algn="ctr"/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«Богатство   Пармы»</a:t>
            </a:r>
            <a:endParaRPr lang="ru-RU" sz="24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55502"/>
            <a:ext cx="1741366" cy="173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298" y="836712"/>
            <a:ext cx="90086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741" y="620688"/>
            <a:ext cx="792163" cy="118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4" descr="ÐÐ°ÑÑÐ¸Ð½ÐºÐ¸ Ð¿Ð¾ Ð·Ð°Ð¿ÑÐ¾ÑÑ ÑÐ¾Ð»Ñ Ð½Ð° Ð¿ÑÐ¾Ð·ÑÐ°ÑÐ½Ð¾Ð¼ ÑÐ¾Ð½Ð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58" y="2996952"/>
            <a:ext cx="1229378" cy="107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2" descr="ÐÐ°ÑÑÐ¸Ð½ÐºÐ¸ Ð¿Ð¾ Ð·Ð°Ð¿ÑÐ¾ÑÑ ÑÐ°Ð¼Ð¾Ð»ÐµÑ Ð½Ð° Ð¿ÑÐ¾Ð·ÑÐ°ÑÐ½Ð¾Ð¼ ÑÐ¾Ð½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498" y="5537397"/>
            <a:ext cx="1405709" cy="71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7255" y="5157193"/>
            <a:ext cx="1043580" cy="104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420888"/>
            <a:ext cx="1059552" cy="164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0" descr="ÐÐ°ÑÑÐ¸Ð½ÐºÐ¸ Ð¿Ð¾ Ð·Ð°Ð¿ÑÐ¾ÑÑ ÐºÐ°ÑÑÐ¸Ð½ÐºÐ° ÐºÐ¾Ð»Ð±Ñ Ð½Ð° Ð¿ÑÐ¾Ð·ÑÐ°ÑÐ½Ð¾Ð¼ ÑÐ¾Ð½Ðµ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887" y="5616454"/>
            <a:ext cx="2470642" cy="69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32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342564" y="4653136"/>
            <a:ext cx="2541105" cy="1994241"/>
          </a:xfrm>
          <a:prstGeom prst="rect">
            <a:avLst/>
          </a:prstGeom>
          <a:gradFill flip="none" rotWithShape="1">
            <a:gsLst>
              <a:gs pos="0">
                <a:srgbClr val="48EE32"/>
              </a:gs>
              <a:gs pos="9900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000000"/>
              </a:solidFill>
              <a:latin typeface="Times New Roman"/>
              <a:ea typeface="Calibri"/>
            </a:endParaRPr>
          </a:p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сформированы </a:t>
            </a:r>
          </a:p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начальные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представления о способах сбережения 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ресурсов</a:t>
            </a:r>
          </a:p>
          <a:p>
            <a:pPr algn="ctr"/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191370" y="734950"/>
            <a:ext cx="3888432" cy="1505412"/>
          </a:xfrm>
          <a:prstGeom prst="rect">
            <a:avLst/>
          </a:prstGeom>
          <a:gradFill flip="none" rotWithShape="1">
            <a:gsLst>
              <a:gs pos="0">
                <a:srgbClr val="48EE32"/>
              </a:gs>
              <a:gs pos="9900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оперирует понятиями </a:t>
            </a:r>
            <a:endParaRPr lang="ru-RU" sz="1600" dirty="0" smtClean="0">
              <a:solidFill>
                <a:srgbClr val="000000"/>
              </a:solidFill>
              <a:latin typeface="Times New Roman"/>
              <a:ea typeface="Calibri"/>
            </a:endParaRPr>
          </a:p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«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ресурсы», «сырье», «производство», «переработка»,  «продукт», «товар», «реализация товара»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99296" y="734950"/>
            <a:ext cx="3935109" cy="1505412"/>
          </a:xfrm>
          <a:prstGeom prst="rect">
            <a:avLst/>
          </a:prstGeom>
          <a:gradFill flip="none" rotWithShape="1">
            <a:gsLst>
              <a:gs pos="0">
                <a:srgbClr val="48EE32"/>
              </a:gs>
              <a:gs pos="9900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имеет представление, что трудовая деятельность–это система  взаимосвязанных компонентов и результат деятельности зависит от качества выполнения каждого из компонентов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66391" y="2540781"/>
            <a:ext cx="2592288" cy="1800200"/>
          </a:xfrm>
          <a:prstGeom prst="rect">
            <a:avLst/>
          </a:prstGeom>
          <a:gradFill flip="none" rotWithShape="1">
            <a:gsLst>
              <a:gs pos="0">
                <a:srgbClr val="48EE32"/>
              </a:gs>
              <a:gs pos="9900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    оперирует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информацией о ресурсах Пермского края, способах добычи, технологиями переработки и реализацией пермских товаров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63161" y="4624688"/>
            <a:ext cx="2520280" cy="1994241"/>
          </a:xfrm>
          <a:prstGeom prst="rect">
            <a:avLst/>
          </a:prstGeom>
          <a:gradFill flip="none" rotWithShape="1">
            <a:gsLst>
              <a:gs pos="0">
                <a:srgbClr val="48EE32"/>
              </a:gs>
              <a:gs pos="9900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может 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организовать</a:t>
            </a:r>
          </a:p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и провести экспериментально-поисковую деятельность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,</a:t>
            </a:r>
          </a:p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с опорой на алгоритм </a:t>
            </a:r>
            <a:endParaRPr lang="ru-RU" sz="1600" dirty="0" smtClean="0">
              <a:solidFill>
                <a:srgbClr val="000000"/>
              </a:solidFill>
              <a:latin typeface="Times New Roman"/>
              <a:ea typeface="Calibri"/>
            </a:endParaRPr>
          </a:p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по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разделам модуля</a:t>
            </a:r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>
            <a:off x="226249" y="4653136"/>
            <a:ext cx="2977600" cy="1994241"/>
          </a:xfrm>
          <a:prstGeom prst="rect">
            <a:avLst/>
          </a:prstGeom>
          <a:gradFill flip="none" rotWithShape="1">
            <a:gsLst>
              <a:gs pos="0">
                <a:srgbClr val="48EE32"/>
              </a:gs>
              <a:gs pos="9900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имеет представление, что стоимость товара зависит от количества и ассортимента затраченного сырья, труда людей вложенного в производство этого товара, его  транспортировку, а так же спроса на товар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16681" y="2540781"/>
            <a:ext cx="2592288" cy="1872208"/>
          </a:xfrm>
          <a:prstGeom prst="rect">
            <a:avLst/>
          </a:prstGeom>
          <a:gradFill flip="none" rotWithShape="1">
            <a:gsLst>
              <a:gs pos="0">
                <a:srgbClr val="48EE32"/>
              </a:gs>
              <a:gs pos="9900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    умеет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работать с разными информационными источниками для получения информации о предприятиях и товарах Пермского края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67844" y="122771"/>
            <a:ext cx="8424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Предполагаемые результаты освоения </a:t>
            </a:r>
            <a:r>
              <a:rPr lang="ru-RU" sz="2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модуля «</a:t>
            </a:r>
            <a:r>
              <a:rPr lang="ru-RU" sz="20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Богатство   Пармы»</a:t>
            </a:r>
          </a:p>
          <a:p>
            <a:pPr algn="ctr"/>
            <a:endParaRPr lang="ru-RU" sz="20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08969" y="2211882"/>
            <a:ext cx="3457422" cy="2530006"/>
          </a:xfrm>
          <a:prstGeom prst="rect">
            <a:avLst/>
          </a:prstGeom>
          <a:gradFill>
            <a:gsLst>
              <a:gs pos="0">
                <a:srgbClr val="48EE32"/>
              </a:gs>
              <a:gs pos="0">
                <a:srgbClr val="FFFF00"/>
              </a:gs>
              <a:gs pos="89500">
                <a:srgbClr val="F0F17C"/>
              </a:gs>
              <a:gs pos="92000">
                <a:schemeClr val="accent1">
                  <a:tint val="23500"/>
                  <a:satMod val="160000"/>
                </a:schemeClr>
              </a:gs>
            </a:gsLst>
            <a:lin ang="13800000" scaled="0"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/>
                <a:ea typeface="Calibri"/>
              </a:rPr>
              <a:t>У 90 % выпускников ДОУ, прошедших обучение по модулю сформированы представления об особенностях  производства товаров промышленного и сельско-хозяйственного комплексов Пермского края</a:t>
            </a:r>
            <a:endParaRPr lang="ru-RU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899592" y="1052736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11560" y="2707445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133136" y="948202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03601" y="4741888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372200" y="2779453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731423" y="5092458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194383" y="4974630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25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9875" y="9837712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58603644"/>
              </p:ext>
            </p:extLst>
          </p:nvPr>
        </p:nvGraphicFramePr>
        <p:xfrm>
          <a:off x="0" y="1499165"/>
          <a:ext cx="9036495" cy="4540765"/>
        </p:xfrm>
        <a:graphic>
          <a:graphicData uri="http://schemas.openxmlformats.org/drawingml/2006/table">
            <a:tbl>
              <a:tblPr firstRow="1" firstCol="1" bandRow="1"/>
              <a:tblGrid>
                <a:gridCol w="308543"/>
                <a:gridCol w="2160240"/>
                <a:gridCol w="1008112"/>
                <a:gridCol w="864096"/>
                <a:gridCol w="1440160"/>
                <a:gridCol w="3255344"/>
              </a:tblGrid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п/п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Тема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часов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НОД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/>
                </a:tc>
                <a:tc>
                  <a:txBody>
                    <a:bodyPr/>
                    <a:lstStyle/>
                    <a:p>
                      <a:pPr marL="160020"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SimSun"/>
                          <a:cs typeface="Mangal"/>
                        </a:rPr>
                        <a:t>Режимные моменты</a:t>
                      </a:r>
                      <a:endParaRPr lang="ru-RU" sz="1400" kern="100" dirty="0">
                        <a:effectLst/>
                        <a:latin typeface="Calibri"/>
                        <a:ea typeface="SimSun"/>
                        <a:cs typeface="Mangal"/>
                      </a:endParaRPr>
                    </a:p>
                  </a:txBody>
                  <a:tcPr marL="39566" marR="3956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Формы контроля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/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Старшая группа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9521"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«От руды до металла»: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Квест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игра, интерактивные игры и дидактически игры, метод моделирования (схемы с объяснением)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8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«Как люди помогли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Феечке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Копеечке самолет построить»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Решение кроссвордов, настольные игры,метод моделирования (схемы с объяснением)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1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«Путешествие  Феечки Копеечки по Молочной реке»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Настольные и интерактивные игры, метод моделирования (схемы с объяснением)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1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«Растут ли булки на деревьях»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Настольные и интерактивные игры, метод моделирования (схемы с объяснением)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8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«Зеленое золото»: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Настольные игры, кроссворды, метод моделирования (схемы с объяснением)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2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«Пермяк – соленые уши»: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125" algn="l"/>
                        </a:tabLs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125" algn="l"/>
                        </a:tabLs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Беседа по карте Пермского края, изготовленной детьми, настольные игры, метод моделирования (схемы с объяснением), квест - игра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125" algn="l"/>
                        </a:tabLs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125" algn="l"/>
                        </a:tabLs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148753" y="295529"/>
            <a:ext cx="291297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Учебный план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77875" y="53038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879" y="1481070"/>
          <a:ext cx="9015211" cy="759854"/>
        </p:xfrm>
        <a:graphic>
          <a:graphicData uri="http://schemas.openxmlformats.org/drawingml/2006/table">
            <a:tbl>
              <a:tblPr/>
              <a:tblGrid>
                <a:gridCol w="9015211"/>
              </a:tblGrid>
              <a:tr h="75985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494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38784117"/>
              </p:ext>
            </p:extLst>
          </p:nvPr>
        </p:nvGraphicFramePr>
        <p:xfrm>
          <a:off x="323528" y="1124744"/>
          <a:ext cx="8568950" cy="5269226"/>
        </p:xfrm>
        <a:graphic>
          <a:graphicData uri="http://schemas.openxmlformats.org/drawingml/2006/table">
            <a:tbl>
              <a:tblPr firstRow="1" firstCol="1" bandRow="1"/>
              <a:tblGrid>
                <a:gridCol w="504055"/>
                <a:gridCol w="2884427"/>
                <a:gridCol w="848452"/>
                <a:gridCol w="1019649"/>
                <a:gridCol w="1080120"/>
                <a:gridCol w="2232247"/>
              </a:tblGrid>
              <a:tr h="3177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п/п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Тема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часов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НОД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0020"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SimSun"/>
                          <a:cs typeface="Mangal"/>
                        </a:rPr>
                        <a:t>Режимные моменты</a:t>
                      </a:r>
                      <a:endParaRPr lang="ru-RU" sz="1400" kern="100" dirty="0">
                        <a:effectLst/>
                        <a:latin typeface="Calibri"/>
                        <a:ea typeface="SimSun"/>
                        <a:cs typeface="Mangal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Формы контроля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1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Младшая группа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603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«Растут ли булки на деревьях»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настольные игры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4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«Путешествие феечки Копеечки по Молочной реке»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настольные игры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1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148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Средняя группа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8444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«Зеленое золото»: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Настольные и интерактивные игры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6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«Путешествие феечки Копеечки по Молочной реке»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Настольные и интерактивные игры, квест-игра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«Растут ли булки на деревьях»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Настольные и интерактивные игры,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квест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-игра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«Пермяк – соленые уши»: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987823" y="332656"/>
            <a:ext cx="291297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Учебный план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959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853074"/>
              </p:ext>
            </p:extLst>
          </p:nvPr>
        </p:nvGraphicFramePr>
        <p:xfrm>
          <a:off x="179512" y="763987"/>
          <a:ext cx="8821487" cy="5638078"/>
        </p:xfrm>
        <a:graphic>
          <a:graphicData uri="http://schemas.openxmlformats.org/drawingml/2006/table">
            <a:tbl>
              <a:tblPr firstRow="1" firstCol="1" bandRow="1"/>
              <a:tblGrid>
                <a:gridCol w="284564"/>
                <a:gridCol w="2334336"/>
                <a:gridCol w="795869"/>
                <a:gridCol w="924833"/>
                <a:gridCol w="960906"/>
                <a:gridCol w="3520979"/>
              </a:tblGrid>
              <a:tr h="2522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Тема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часов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НОД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/>
                </a:tc>
                <a:tc>
                  <a:txBody>
                    <a:bodyPr/>
                    <a:lstStyle/>
                    <a:p>
                      <a:pPr marL="160020" algn="ctr"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  <a:latin typeface="Times New Roman"/>
                          <a:ea typeface="SimSun"/>
                          <a:cs typeface="Mangal"/>
                        </a:rPr>
                        <a:t>Режимные моменты</a:t>
                      </a:r>
                      <a:endParaRPr lang="ru-RU" sz="1200" kern="100" dirty="0">
                        <a:effectLst/>
                        <a:latin typeface="Calibri"/>
                        <a:ea typeface="SimSun"/>
                        <a:cs typeface="Mangal"/>
                      </a:endParaRPr>
                    </a:p>
                  </a:txBody>
                  <a:tcPr marL="39566" marR="3956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Формы контроля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66" marR="39566" marT="0" marB="0"/>
                </a:tc>
              </a:tr>
              <a:tr h="2522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Подготовительная группа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0410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«Черное и голубое золото»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1295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Беседа по карте Пермского края, изготовленной детьми, настольные игры, метод моделирования (схемы с объяснением)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8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«Как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Феечка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Копеечка подружилась с царицей Химии»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41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41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2875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Настольные игры, кроссворды, метод моделирования (схемы с объяснением)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3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«Путешествие Феечки Копеечки по Молочной реке»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Настольные и интерактивные игры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«Растут ли булки на деревьях»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Беседа по карте России  края, изготовленной детьми, настольные игры, метод моделирования (схемы с объяснением)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7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«Зеленое золото»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Настольные игры, метод моделирования (схемы с объяснением)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5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«Пермяк – соленые уши»: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1465" algn="l"/>
                        </a:tabLs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Беседа по карте Пермского края, изготовленной детьми, настольные игры, метод моделирования (схемы с объяснением),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квест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- игра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5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«От руды до металла»: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1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1295" algn="l"/>
                        </a:tabLs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Квест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игра, интерактивные игры и дидактически игры, метод моделирования (схемы с объяснением)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«Как люди помогли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Феечке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Копеечке самолет построить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Решение кроссвордов, настольные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игры,метод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моделирования (схемы с объяснением)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Всего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 модулю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764" marR="9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987824" y="116632"/>
            <a:ext cx="29129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Учебный план</a:t>
            </a:r>
            <a:endParaRPr lang="ru-RU" sz="3200" b="1" dirty="0">
              <a:ln w="1905"/>
              <a:gradFill>
                <a:gsLst>
                  <a:gs pos="0">
                    <a:srgbClr val="F14124">
                      <a:shade val="20000"/>
                      <a:satMod val="200000"/>
                    </a:srgbClr>
                  </a:gs>
                  <a:gs pos="78000">
                    <a:srgbClr val="F14124">
                      <a:tint val="90000"/>
                      <a:shade val="89000"/>
                      <a:satMod val="220000"/>
                    </a:srgbClr>
                  </a:gs>
                  <a:gs pos="100000">
                    <a:srgbClr val="F14124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7536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Comp01\Desktop\для Ветты\IMG_20180608_100815_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6932" y="2211773"/>
            <a:ext cx="4622329" cy="331236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-41767" y="47667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КОП « Изготовление игры </a:t>
            </a:r>
          </a:p>
          <a:p>
            <a:pPr algn="ctr"/>
            <a:r>
              <a:rPr lang="ru-RU" b="1" dirty="0">
                <a:solidFill>
                  <a:prstClr val="black"/>
                </a:solidFill>
              </a:rPr>
              <a:t>Путешествия «Товары </a:t>
            </a:r>
          </a:p>
          <a:p>
            <a:pPr algn="ctr"/>
            <a:r>
              <a:rPr lang="ru-RU" b="1" dirty="0">
                <a:solidFill>
                  <a:prstClr val="black"/>
                </a:solidFill>
              </a:rPr>
              <a:t>Пермского края»</a:t>
            </a:r>
          </a:p>
        </p:txBody>
      </p:sp>
      <p:pic>
        <p:nvPicPr>
          <p:cNvPr id="6" name="Рисунок 5" descr="C:\Users\user\Downloads\IMG_20180627_15143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87821"/>
            <a:ext cx="3168353" cy="468052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292080" y="586663"/>
            <a:ext cx="34884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Конкурс коллажей 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«Для чего нужна древесина»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8" name="Рисунок 7" descr="C:\Users\user\Downloads\IMG_20180626_162029_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157192"/>
            <a:ext cx="2333382" cy="1618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932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711" y="545100"/>
            <a:ext cx="3970534" cy="3442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C:\Users\Comp01\Desktop\для Ветты\IMG_20180626_163551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83479"/>
            <a:ext cx="2736304" cy="34996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652118" y="143596"/>
            <a:ext cx="3284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«</a:t>
            </a:r>
            <a:r>
              <a:rPr lang="ru-RU" b="1" dirty="0" smtClean="0">
                <a:solidFill>
                  <a:prstClr val="black"/>
                </a:solidFill>
              </a:rPr>
              <a:t>Хлеб- </a:t>
            </a:r>
            <a:r>
              <a:rPr lang="ru-RU" b="1" dirty="0">
                <a:solidFill>
                  <a:prstClr val="black"/>
                </a:solidFill>
              </a:rPr>
              <a:t>всему голова»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14147"/>
            <a:ext cx="25922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«Зеленое золото»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11" name="Рисунок 10" descr="C:\Users\user\Downloads\IMG_20190430_09254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866" y="4405831"/>
            <a:ext cx="3264535" cy="234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user\Downloads\IMG_20190513_18485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823" y="4405831"/>
            <a:ext cx="3215769" cy="23495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4128286" y="401260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«Молочная река»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40479" y="4036499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«Нефть»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15801" y="1340768"/>
            <a:ext cx="179568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Работа 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</a:t>
            </a:r>
          </a:p>
          <a:p>
            <a:pPr algn="ctr"/>
            <a:r>
              <a:rPr lang="ru-RU" sz="2400" b="1" dirty="0" err="1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лэпбуками</a:t>
            </a:r>
            <a:endParaRPr lang="ru-RU" sz="2400" b="1" dirty="0">
              <a:ln w="1905"/>
              <a:gradFill>
                <a:gsLst>
                  <a:gs pos="0">
                    <a:srgbClr val="F14124">
                      <a:shade val="20000"/>
                      <a:satMod val="200000"/>
                    </a:srgbClr>
                  </a:gs>
                  <a:gs pos="78000">
                    <a:srgbClr val="F14124">
                      <a:tint val="90000"/>
                      <a:shade val="89000"/>
                      <a:satMod val="220000"/>
                    </a:srgbClr>
                  </a:gs>
                  <a:gs pos="100000">
                    <a:srgbClr val="F14124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430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ownloads\IMG_20190513_18515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419" y="469301"/>
            <a:ext cx="3615055" cy="24950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1366938" y="469301"/>
            <a:ext cx="2131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 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15" name="Рисунок 14" descr="C:\Users\user\Downloads\IMG_20180626_16374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1469" y="1818277"/>
            <a:ext cx="3548380" cy="301561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506675" y="94835"/>
            <a:ext cx="26869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«Соль бывает разная»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5184394"/>
            <a:ext cx="2851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«Дерево в жизни 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человека»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11" name="Рисунок 10" descr="C:\Users\Comp01\Desktop\для Ветты\IMG_20190430_10554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035" y="3652290"/>
            <a:ext cx="3615055" cy="30079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509561" y="3141416"/>
            <a:ext cx="2799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«Как нефть добывают»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354147"/>
            <a:ext cx="28921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Мини-музеи</a:t>
            </a:r>
            <a:endParaRPr lang="ru-RU" sz="3600" b="1" dirty="0">
              <a:ln w="1905"/>
              <a:gradFill>
                <a:gsLst>
                  <a:gs pos="0">
                    <a:srgbClr val="F14124">
                      <a:shade val="20000"/>
                      <a:satMod val="200000"/>
                    </a:srgbClr>
                  </a:gs>
                  <a:gs pos="78000">
                    <a:srgbClr val="F14124">
                      <a:tint val="90000"/>
                      <a:shade val="89000"/>
                      <a:satMod val="220000"/>
                    </a:srgbClr>
                  </a:gs>
                  <a:gs pos="100000">
                    <a:srgbClr val="F14124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32" y="-252030"/>
            <a:ext cx="2582847" cy="4066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270" y="4005064"/>
            <a:ext cx="3600400" cy="254123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11" name="Прямоугольник 10"/>
          <p:cNvSpPr/>
          <p:nvPr/>
        </p:nvSpPr>
        <p:spPr>
          <a:xfrm>
            <a:off x="3312368" y="4921159"/>
            <a:ext cx="2051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«Изготовление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 бумаги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>
                <a:solidFill>
                  <a:prstClr val="black"/>
                </a:solidFill>
              </a:rPr>
              <a:t>из картона»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82021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«Печем пирог»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368" y="125804"/>
            <a:ext cx="2771800" cy="370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04248" y="803315"/>
            <a:ext cx="1936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Мастер- </a:t>
            </a:r>
            <a:r>
              <a:rPr lang="ru-RU" b="1" dirty="0" smtClean="0">
                <a:solidFill>
                  <a:prstClr val="black"/>
                </a:solidFill>
              </a:rPr>
              <a:t>классы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2564904"/>
            <a:ext cx="2845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«Окрашивание бумаги»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31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7504" y="155679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err="1" smtClean="0">
                <a:solidFill>
                  <a:prstClr val="black"/>
                </a:solidFill>
              </a:rPr>
              <a:t>Квест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с участием родителей 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«Пермь- промышленная»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12" name="Рисунок 11" descr="C:\Users\Comp01\Desktop\для Ветты\DSCN899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49562"/>
            <a:ext cx="4392488" cy="3175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Comp01\Desktop\для Ветты\DSCN898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344" y="188640"/>
            <a:ext cx="4149080" cy="3240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880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260648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Творческая деятельность  «Мы построили ракету»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1026" name="Picture 2" descr="D:\Desktop\Cdq6o8jbFv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44" y="1124744"/>
            <a:ext cx="3317565" cy="4423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60032" y="332656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Конструктивная деятельность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«Строим двигатель»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1027" name="Picture 3" descr="D:\Desktop\i6RhwLOtWp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24744"/>
            <a:ext cx="3335567" cy="4447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0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-5271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Раздел 1. «Растут </a:t>
            </a:r>
            <a:r>
              <a:rPr lang="ru-RU" sz="24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 булки на деревьях</a:t>
            </a:r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?»</a:t>
            </a:r>
          </a:p>
          <a:p>
            <a:pPr lvl="0" algn="ctr"/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 – 7 лет</a:t>
            </a:r>
          </a:p>
          <a:p>
            <a:pPr lvl="0" algn="ctr"/>
            <a:endParaRPr lang="ru-RU" sz="24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196752"/>
            <a:ext cx="864096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1430"/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 </a:t>
            </a:r>
            <a:r>
              <a:rPr lang="ru-RU" sz="240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у детей бережного отношения к хлебу, понимания трудоемкости и производства продуктов </a:t>
            </a:r>
            <a:r>
              <a:rPr lang="ru-RU" sz="240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питания. </a:t>
            </a:r>
            <a:r>
              <a:rPr lang="ru-RU" sz="240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понимания об экономической составляющей стоимости хлеба</a:t>
            </a:r>
          </a:p>
          <a:p>
            <a:r>
              <a:rPr lang="ru-RU" sz="2400" b="1" dirty="0" smtClean="0">
                <a:ln w="11430"/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</a:p>
          <a:p>
            <a:r>
              <a:rPr lang="ru-RU" sz="240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«Зерно – мука – хлеб» </a:t>
            </a:r>
            <a:r>
              <a:rPr lang="ru-RU" sz="200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(знакомство со злаковыми культурами: пшеница, рожь)</a:t>
            </a:r>
          </a:p>
          <a:p>
            <a:r>
              <a:rPr lang="ru-RU" sz="240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«Булки, хлеб и каравай, все что хочешь выбирай» </a:t>
            </a:r>
            <a:r>
              <a:rPr lang="ru-RU" sz="200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(знакомство с ассортиментом хлебобулочных изделий и местами их продажи)</a:t>
            </a:r>
          </a:p>
          <a:p>
            <a:r>
              <a:rPr lang="ru-RU" sz="240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«Разные зерна – разный хлеб» </a:t>
            </a:r>
            <a:r>
              <a:rPr lang="ru-RU" sz="200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(знакомство со злаковыми культурами, учить устанавливать связь между разнообразием злаковых и хлебобулочных изделий)</a:t>
            </a:r>
          </a:p>
          <a:p>
            <a:r>
              <a:rPr lang="ru-RU" sz="240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«Где пекут хлеб» </a:t>
            </a:r>
          </a:p>
          <a:p>
            <a:r>
              <a:rPr lang="ru-RU" sz="240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«Хлеб разных стран» </a:t>
            </a:r>
            <a:r>
              <a:rPr lang="ru-RU" sz="200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(систематизируются представления о разновидностях хлеба в разных странах)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30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357275">
            <a:off x="1660530" y="845538"/>
            <a:ext cx="6089481" cy="475084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lantDown">
              <a:avLst>
                <a:gd name="adj" fmla="val 48460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Успехов 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 реализации модуля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«Богатство Пармы» !</a:t>
            </a:r>
            <a:endParaRPr lang="ru-RU" sz="5400" b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590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449732"/>
              </p:ext>
            </p:extLst>
          </p:nvPr>
        </p:nvGraphicFramePr>
        <p:xfrm>
          <a:off x="1524000" y="1397000"/>
          <a:ext cx="6096000" cy="3876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Виды х/б</a:t>
                      </a:r>
                      <a:r>
                        <a:rPr lang="ru-RU" baseline="0" dirty="0" smtClean="0"/>
                        <a:t> продукции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Страна производитель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Фокачча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Страны Ближнего Востока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Тортилья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Италия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Питта</a:t>
                      </a:r>
                      <a:r>
                        <a:rPr lang="ru-RU" dirty="0" smtClean="0"/>
                        <a:t>, </a:t>
                      </a:r>
                      <a:r>
                        <a:rPr lang="ru-RU" dirty="0" err="1" smtClean="0"/>
                        <a:t>халла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Мексика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Лаваш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Португалия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Фотар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Армения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Маца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Индия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Наан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Израиль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818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116224"/>
              </p:ext>
            </p:extLst>
          </p:nvPr>
        </p:nvGraphicFramePr>
        <p:xfrm>
          <a:off x="1524000" y="1397000"/>
          <a:ext cx="6096000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Виды х/б</a:t>
                      </a:r>
                      <a:r>
                        <a:rPr lang="ru-RU" baseline="0" dirty="0" smtClean="0"/>
                        <a:t> продукции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Страна производитель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Фокачча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Италия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Тортилья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Мексика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Питта</a:t>
                      </a:r>
                      <a:r>
                        <a:rPr lang="ru-RU" dirty="0" smtClean="0"/>
                        <a:t>, </a:t>
                      </a:r>
                      <a:r>
                        <a:rPr lang="ru-RU" dirty="0" err="1" smtClean="0"/>
                        <a:t>халла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Страны Ближнего Востока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Лаваш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Армения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Фотар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Португалия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Маца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Израиль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Наан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Индия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9759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1434253" y="160338"/>
            <a:ext cx="665654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Раздел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«Растут ли булки на деревьях?»</a:t>
            </a:r>
            <a:endParaRPr lang="ru-RU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05199"/>
              </p:ext>
            </p:extLst>
          </p:nvPr>
        </p:nvGraphicFramePr>
        <p:xfrm>
          <a:off x="155575" y="622003"/>
          <a:ext cx="8963435" cy="608330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68153"/>
                <a:gridCol w="2016224"/>
                <a:gridCol w="2608563"/>
                <a:gridCol w="2370495"/>
              </a:tblGrid>
              <a:tr h="50274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Младшая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группа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Средняя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группа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Старшая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группа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Подготовительная группа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0418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1112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Познакомить детей с сырьем для производства хлеба- зерном  и разнообразием хлебобулочных изделий 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Формировать представления  детей о местах выпечки  хлебобулочных изделий и хлеба (пекарни), о влиянии разнообразия  сырья на ассортимент хлебобулочной продукции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1.Расширение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представле-ний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детей о технологии производства хлеба и хлебобулочных изделий на хлебозаводе,  дальнейшей реализацией 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хлебобулоч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-ной продукции в магазинах и учреждения общепита, детских учреждений и т.д., профессиях людей, которые работают на хлебозаводе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Познакомить детей с понятием реклама.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1.Познакомить детей с понятием «экспорт» зерна («живое золото») 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41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Расширять представ-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ления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детей о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разновид-ностях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хлеба в разных странах и особенностях его производства 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413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 Расширять кругозор  детей об  использовании  сырья (зерна) в других отраслях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AutoShape 2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9" descr="ÐÐ°ÑÑÐ¸Ð½ÐºÐ¸ Ð¿Ð¾ Ð·Ð°Ð¿ÑÐ¾ÑÑ ÐºÐ°ÑÑÐ¸Ð½ÐºÐ° Ð·ÐµÑÐ½Ð¾ ÑÐ°ÑÑÐµÑ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12" y="5265205"/>
            <a:ext cx="1947756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ÐÐ°ÑÑÐ¸Ð½ÐºÐ¸ Ð¿Ð¾ Ð·Ð°Ð¿ÑÐ¾ÑÑ ÐºÐ°ÑÑÐ¸Ð½ÐºÐ° Ð·ÐµÑÐ½Ð¾ ÑÐ°ÑÑÐµÑ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539" y="5230864"/>
            <a:ext cx="1912991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ÐÐ°ÑÑÐ¸Ð½ÐºÐ¸ Ð¿Ð¾ Ð·Ð°Ð¿ÑÐ¾ÑÑ ÐºÐ°ÑÑÐ¸Ð½ÐºÐ° Ð¿ÐµÐºÐ°ÑÐ½Ñ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211" y="5265205"/>
            <a:ext cx="1805920" cy="146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ÐÐ°ÑÑÐ¸Ð½ÐºÐ¸ Ð¿Ð¾ Ð·Ð°Ð¿ÑÐ¾ÑÑ ÐºÐ°ÑÑÐ¸Ð½ÐºÐ° ÑÐ»ÐµÐ±Ð¾Ð·Ð°Ð²Ð¾Ð´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230864"/>
            <a:ext cx="1887472" cy="151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830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0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0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lvl="0"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Раздел </a:t>
            </a:r>
            <a:r>
              <a:rPr lang="ru-RU" sz="20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«Путешествие </a:t>
            </a:r>
            <a:r>
              <a:rPr lang="ru-RU" sz="2000" b="1" dirty="0" err="1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Феечки</a:t>
            </a:r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Копеечки по </a:t>
            </a:r>
            <a:r>
              <a:rPr lang="ru-RU" sz="20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молочной реке</a:t>
            </a:r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»</a:t>
            </a:r>
          </a:p>
          <a:p>
            <a:pPr lvl="0"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3-7 лет</a:t>
            </a:r>
            <a:endParaRPr lang="ru-RU" sz="20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196753"/>
            <a:ext cx="8280920" cy="5655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accent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Знакомство детей с особенностями производства молочной продукции, ее разнообразием и стоимостью. Знакомство с крупными предприятиями Пермского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края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Темы: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«Молочные продукты» , «Молочная продукция»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«Ферма»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«Молочный комбинат»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«Ценообразование»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«Сыроварня»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«Спрос» (знакомство с понятием спрос, объясняется взаимосвязь спроса и ассортимента товаров в магазине)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40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1401886" y="12057"/>
            <a:ext cx="66565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раздел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«Путешествие </a:t>
            </a:r>
            <a:r>
              <a:rPr lang="ru-RU" sz="24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</a:t>
            </a:r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еечки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Копеечки </a:t>
            </a:r>
          </a:p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 молочной реке»</a:t>
            </a:r>
            <a:endParaRPr lang="ru-RU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456582"/>
              </p:ext>
            </p:extLst>
          </p:nvPr>
        </p:nvGraphicFramePr>
        <p:xfrm>
          <a:off x="0" y="843054"/>
          <a:ext cx="9144001" cy="601494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41382"/>
                <a:gridCol w="2320841"/>
                <a:gridCol w="2678629"/>
                <a:gridCol w="2303149"/>
              </a:tblGrid>
              <a:tr h="34482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Младшая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группа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Средняя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группа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Старшая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группа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Подготовительная гр.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701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Расширять представления детей о разнообразии молочных продуктов в торговой сети 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5400" indent="-254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Содействовать рас-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крытию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функциональных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зависимостей между компонентами деятельности и 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зависи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-мости достижения результата от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правильного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исполнения каждого компонента деятельности каждым работником на примере фермы для коров.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2.Расширять представления детей об ассортименте  молочных продуктов в магазинах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1.Расширение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представлений 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детей о технологии обработки  и фасовки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молока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молочным комбинате, его дальнейшей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транспортировкой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магазины и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учреждения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общепита, детские учреждения и т.д.,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профессиями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людей которые принимают в этом участие 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2.Познакомить детей с «ценообразованием»  продукта на примере молока и йогурта (с использованием мерки и условных монет)</a:t>
                      </a:r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0129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1.Познакомить детей с процессом 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изготовления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сыра на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сыроварнях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профессией сыровар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2. Познакомить детей с понятием «спрос» и как спрос влияет на  разнообразие сыров.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AutoShape 2" descr="ÐÐ°ÑÑÐ¸Ð½ÐºÐ¸ Ð¿Ð¾ Ð·Ð°Ð¿ÑÐ¾ÑÑ ÐºÐ°ÑÑÐ¸Ð½ÐºÐ° Ð·ÐµÑÐ½Ð¾ ÑÐ°ÑÑÐµÑ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394942"/>
            <a:ext cx="2252374" cy="134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373" y="4078130"/>
            <a:ext cx="1804198" cy="1633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043098"/>
            <a:ext cx="1835696" cy="170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8" y="5394942"/>
            <a:ext cx="2304254" cy="134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68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14140" y="3116846"/>
            <a:ext cx="22765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</a:t>
            </a:r>
            <a:r>
              <a:rPr lang="ru-RU" sz="44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аздел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44208" y="3393777"/>
            <a:ext cx="2304256" cy="1213101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ПЕРЕРАБОТКА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СЫРЬЯ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96840" y="1124744"/>
            <a:ext cx="2304256" cy="1213101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СЫРЬЕ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62199" y="1215008"/>
            <a:ext cx="2304256" cy="1213101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ДОБЫЧА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СЫРЬЯ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55358" y="4801078"/>
            <a:ext cx="2304256" cy="1213101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ПРОДУКТЫ, ТОВАРЫ, РЫНОК СБЫТА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3116846"/>
            <a:ext cx="2592288" cy="149003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ПРОФЕССИИ ЛЮДЕЙ, КОТОРЫЕ РАБОТАЮТ В ДАННОЙ СФЕРЕ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683791" y="1579242"/>
            <a:ext cx="978408" cy="3375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5400000">
            <a:off x="7010258" y="2734015"/>
            <a:ext cx="837463" cy="3375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8816994">
            <a:off x="5986469" y="4973079"/>
            <a:ext cx="978408" cy="3375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2195317">
            <a:off x="2490972" y="4913030"/>
            <a:ext cx="978408" cy="3375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08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1974</TotalTime>
  <Words>2345</Words>
  <Application>Microsoft Office PowerPoint</Application>
  <PresentationFormat>Экран (4:3)</PresentationFormat>
  <Paragraphs>452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SimSun</vt:lpstr>
      <vt:lpstr>Arial</vt:lpstr>
      <vt:lpstr>Calibri</vt:lpstr>
      <vt:lpstr>Georgia</vt:lpstr>
      <vt:lpstr>Mangal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Comp01</dc:creator>
  <cp:lastModifiedBy>м</cp:lastModifiedBy>
  <cp:revision>103</cp:revision>
  <dcterms:created xsi:type="dcterms:W3CDTF">2018-08-23T06:15:19Z</dcterms:created>
  <dcterms:modified xsi:type="dcterms:W3CDTF">2023-03-15T06:01:36Z</dcterms:modified>
</cp:coreProperties>
</file>