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260" r:id="rId4"/>
    <p:sldId id="261" r:id="rId5"/>
    <p:sldId id="265" r:id="rId6"/>
    <p:sldId id="264"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7201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613" y="-62"/>
      </p:cViewPr>
      <p:guideLst>
        <p:guide orient="horz" pos="2160"/>
        <p:guide pos="2880"/>
      </p:guideLst>
    </p:cSldViewPr>
  </p:slideViewPr>
  <p:notesTextViewPr>
    <p:cViewPr>
      <p:scale>
        <a:sx n="100" d="100"/>
        <a:sy n="100" d="100"/>
      </p:scale>
      <p:origin x="0" y="0"/>
    </p:cViewPr>
  </p:notesText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E36E9D-2B69-47BF-9174-A721A17F8EC9}" type="datetimeFigureOut">
              <a:rPr lang="ru-RU" smtClean="0"/>
              <a:pPr/>
              <a:t>21.01.2025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FDEBF3-C638-4F4C-9408-37DAAF34829E}"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BFDEBF3-C638-4F4C-9408-37DAAF34829E}" type="slidenum">
              <a:rPr lang="ru-RU" smtClean="0"/>
              <a:pPr/>
              <a:t>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5B106E36-FD25-4E2D-B0AA-010F637433A0}" type="datetimeFigureOut">
              <a:rPr lang="ru-RU" smtClean="0"/>
              <a:pPr/>
              <a:t>21.01.2025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pic>
        <p:nvPicPr>
          <p:cNvPr id="8" name="Рисунок 7" descr="Lenta_P1.gif"/>
          <p:cNvPicPr>
            <a:picLocks noChangeAspect="1"/>
          </p:cNvPicPr>
          <p:nvPr userDrawn="1"/>
        </p:nvPicPr>
        <p:blipFill>
          <a:blip r:embed="rId2" cstate="print"/>
          <a:stretch>
            <a:fillRect/>
          </a:stretch>
        </p:blipFill>
        <p:spPr>
          <a:xfrm>
            <a:off x="4381500" y="3048000"/>
            <a:ext cx="4762500" cy="3810000"/>
          </a:xfrm>
          <a:prstGeom prst="rect">
            <a:avLst/>
          </a:prstGeom>
          <a:effectLst>
            <a:outerShdw blurRad="50800" dist="38100" dir="2700000" algn="tl" rotWithShape="0">
              <a:prstClr val="black">
                <a:alpha val="40000"/>
              </a:prstClr>
            </a:outerShdw>
          </a:effectLst>
        </p:spPr>
      </p:pic>
      <p:pic>
        <p:nvPicPr>
          <p:cNvPr id="9" name="Рисунок 8" descr="цветы.png"/>
          <p:cNvPicPr>
            <a:picLocks noChangeAspect="1"/>
          </p:cNvPicPr>
          <p:nvPr userDrawn="1"/>
        </p:nvPicPr>
        <p:blipFill>
          <a:blip r:embed="rId3" cstate="print"/>
          <a:stretch>
            <a:fillRect/>
          </a:stretch>
        </p:blipFill>
        <p:spPr>
          <a:xfrm>
            <a:off x="0" y="2384884"/>
            <a:ext cx="5990780" cy="4473116"/>
          </a:xfrm>
          <a:prstGeom prst="rect">
            <a:avLst/>
          </a:prstGeom>
        </p:spPr>
      </p:pic>
      <p:sp>
        <p:nvSpPr>
          <p:cNvPr id="2" name="Заголовок 1"/>
          <p:cNvSpPr>
            <a:spLocks noGrp="1"/>
          </p:cNvSpPr>
          <p:nvPr>
            <p:ph type="ctrTitle"/>
          </p:nvPr>
        </p:nvSpPr>
        <p:spPr>
          <a:xfrm>
            <a:off x="685800" y="1088740"/>
            <a:ext cx="7772400" cy="1470025"/>
          </a:xfrm>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defRPr sz="6000" b="1" i="0" cap="none" spc="0">
                <a:ln w="11430"/>
                <a:solidFill>
                  <a:srgbClr val="57201F"/>
                </a:solidFill>
                <a:effectLst>
                  <a:outerShdw blurRad="50800" dist="39000" dir="5460000" algn="tl">
                    <a:srgbClr val="000000">
                      <a:alpha val="38000"/>
                    </a:srgbClr>
                  </a:outerShdw>
                </a:effectLst>
                <a:latin typeface="Cambria" pitchFamily="18" charset="0"/>
              </a:defRPr>
            </a:lvl1pPr>
          </a:lstStyle>
          <a:p>
            <a:r>
              <a:rPr lang="ru-RU" dirty="0" smtClean="0"/>
              <a:t>Образец заголовка</a:t>
            </a:r>
            <a:endParaRPr lang="ru-RU" dirty="0"/>
          </a:p>
        </p:txBody>
      </p:sp>
      <p:sp>
        <p:nvSpPr>
          <p:cNvPr id="3" name="Подзаголовок 2"/>
          <p:cNvSpPr>
            <a:spLocks noGrp="1"/>
          </p:cNvSpPr>
          <p:nvPr>
            <p:ph type="subTitle" idx="1"/>
          </p:nvPr>
        </p:nvSpPr>
        <p:spPr>
          <a:xfrm>
            <a:off x="1371600" y="2672916"/>
            <a:ext cx="6400800" cy="1752600"/>
          </a:xfrm>
        </p:spPr>
        <p:txBody>
          <a:bodyPr/>
          <a:lstStyle>
            <a:lvl1pPr marL="0" indent="0" algn="ctr">
              <a:buNone/>
              <a:defRPr b="1">
                <a:solidFill>
                  <a:schemeClr val="accent2">
                    <a:lumMod val="50000"/>
                  </a:schemeClr>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21.01.2025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21.01.2025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21.01.2025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21.01.2025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21.01.2025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21.01.2025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21.01.2025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21.01.2025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21.01.2025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21.01.2025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21.01.2025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pic>
        <p:nvPicPr>
          <p:cNvPr id="12" name="Рисунок 11" descr="vfrb.png"/>
          <p:cNvPicPr>
            <a:picLocks noChangeAspect="1"/>
          </p:cNvPicPr>
          <p:nvPr userDrawn="1"/>
        </p:nvPicPr>
        <p:blipFill>
          <a:blip r:embed="rId2" cstate="print"/>
          <a:srcRect/>
          <a:stretch>
            <a:fillRect/>
          </a:stretch>
        </p:blipFill>
        <p:spPr>
          <a:xfrm>
            <a:off x="7245" y="3411513"/>
            <a:ext cx="1720439" cy="3401863"/>
          </a:xfrm>
          <a:prstGeom prst="rect">
            <a:avLst/>
          </a:prstGeom>
        </p:spPr>
      </p:pic>
      <p:pic>
        <p:nvPicPr>
          <p:cNvPr id="13" name="Рисунок 12" descr="vfrb.png"/>
          <p:cNvPicPr>
            <a:picLocks noChangeAspect="1"/>
          </p:cNvPicPr>
          <p:nvPr userDrawn="1"/>
        </p:nvPicPr>
        <p:blipFill>
          <a:blip r:embed="rId3" cstate="print"/>
          <a:srcRect/>
          <a:stretch>
            <a:fillRect/>
          </a:stretch>
        </p:blipFill>
        <p:spPr>
          <a:xfrm rot="5400000">
            <a:off x="1105670" y="4274283"/>
            <a:ext cx="1765571" cy="3401863"/>
          </a:xfrm>
          <a:prstGeom prst="rect">
            <a:avLst/>
          </a:prstGeom>
        </p:spPr>
      </p:pic>
      <p:pic>
        <p:nvPicPr>
          <p:cNvPr id="14" name="Рисунок 13" descr="0_8e311_6aba0cd4_S.png"/>
          <p:cNvPicPr>
            <a:picLocks noChangeAspect="1"/>
          </p:cNvPicPr>
          <p:nvPr userDrawn="1"/>
        </p:nvPicPr>
        <p:blipFill>
          <a:blip r:embed="rId4" cstate="print"/>
          <a:stretch>
            <a:fillRect/>
          </a:stretch>
        </p:blipFill>
        <p:spPr>
          <a:xfrm>
            <a:off x="215516" y="5409220"/>
            <a:ext cx="1428750" cy="126682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21.01.2025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pic>
        <p:nvPicPr>
          <p:cNvPr id="7" name="Рисунок 6" descr="3.png"/>
          <p:cNvPicPr>
            <a:picLocks noChangeAspect="1"/>
          </p:cNvPicPr>
          <p:nvPr userDrawn="1"/>
        </p:nvPicPr>
        <p:blipFill>
          <a:blip r:embed="rId2" cstate="print"/>
          <a:stretch>
            <a:fillRect/>
          </a:stretch>
        </p:blipFill>
        <p:spPr>
          <a:xfrm>
            <a:off x="117521" y="4445226"/>
            <a:ext cx="2366247" cy="2412774"/>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274638"/>
            <a:ext cx="792088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83568" y="1600200"/>
            <a:ext cx="7920880" cy="4525963"/>
          </a:xfrm>
          <a:prstGeom prst="rect">
            <a:avLst/>
          </a:prstGeom>
        </p:spPr>
        <p:txBody>
          <a:bodyPr vert="horz" lIns="91440" tIns="45720" rIns="91440" bIns="45720"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21.01.2025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http://mognovse.ru/mogno/941/940776/940776_html_m71f9a1fb.png" TargetMode="External"/><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dirty="0" smtClean="0"/>
              <a:t/>
            </a:r>
            <a:br>
              <a:rPr lang="ru-RU" dirty="0" smtClean="0"/>
            </a:br>
            <a:r>
              <a:rPr lang="ru-RU" dirty="0" smtClean="0"/>
              <a:t/>
            </a:r>
            <a:br>
              <a:rPr lang="ru-RU" dirty="0" smtClean="0"/>
            </a:br>
            <a:r>
              <a:rPr lang="ru-RU" dirty="0" smtClean="0"/>
              <a:t/>
            </a:r>
            <a:br>
              <a:rPr lang="ru-RU" dirty="0" smtClean="0"/>
            </a:br>
            <a:r>
              <a:rPr lang="ru-RU" dirty="0" smtClean="0"/>
              <a:t>Герои Сталинградской битвы</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91680" y="3429000"/>
            <a:ext cx="7056784" cy="2246769"/>
          </a:xfrm>
          <a:prstGeom prst="rect">
            <a:avLst/>
          </a:prstGeom>
          <a:noFill/>
        </p:spPr>
        <p:txBody>
          <a:bodyPr wrap="square" rtlCol="0">
            <a:spAutoFit/>
          </a:bodyPr>
          <a:lstStyle/>
          <a:p>
            <a:r>
              <a:rPr lang="ru-RU" sz="2000" b="1" i="1" dirty="0" smtClean="0">
                <a:latin typeface="Times New Roman" pitchFamily="18" charset="0"/>
                <a:cs typeface="Times New Roman" pitchFamily="18" charset="0"/>
              </a:rPr>
              <a:t>Михаил </a:t>
            </a:r>
            <a:r>
              <a:rPr lang="ru-RU" sz="2000" b="1" i="1" dirty="0" err="1" smtClean="0">
                <a:latin typeface="Times New Roman" pitchFamily="18" charset="0"/>
                <a:cs typeface="Times New Roman" pitchFamily="18" charset="0"/>
              </a:rPr>
              <a:t>Паникаха</a:t>
            </a:r>
            <a:r>
              <a:rPr lang="ru-RU" sz="2000" b="1" i="1" dirty="0" smtClean="0">
                <a:latin typeface="Times New Roman" pitchFamily="18" charset="0"/>
                <a:cs typeface="Times New Roman" pitchFamily="18" charset="0"/>
              </a:rPr>
              <a:t> с двумя бутылками с зажигательной смеси ползком приблизился к атакующим танкам, но пулей одна бутылка была разбита, пламя охватило красноармейца. Объятый пламенем Михаил </a:t>
            </a:r>
            <a:r>
              <a:rPr lang="ru-RU" sz="2000" b="1" i="1" dirty="0" err="1" smtClean="0">
                <a:latin typeface="Times New Roman" pitchFamily="18" charset="0"/>
                <a:cs typeface="Times New Roman" pitchFamily="18" charset="0"/>
              </a:rPr>
              <a:t>Паникаха</a:t>
            </a:r>
            <a:r>
              <a:rPr lang="ru-RU" sz="2000" b="1" i="1" dirty="0" smtClean="0">
                <a:latin typeface="Times New Roman" pitchFamily="18" charset="0"/>
                <a:cs typeface="Times New Roman" pitchFamily="18" charset="0"/>
              </a:rPr>
              <a:t> с оставшейся бутылкой бросился на головной танк противника и лег сверху машинного отделения. Танк сгорел вместе с экипажем, а остальные машины отступили </a:t>
            </a:r>
            <a:endParaRPr lang="ru-RU" sz="2000" b="1" i="1" dirty="0">
              <a:latin typeface="Times New Roman" pitchFamily="18" charset="0"/>
              <a:cs typeface="Times New Roman" pitchFamily="18" charset="0"/>
            </a:endParaRPr>
          </a:p>
        </p:txBody>
      </p:sp>
      <p:pic>
        <p:nvPicPr>
          <p:cNvPr id="26626" name="Picture 2" descr="940776_html_33873baa"/>
          <p:cNvPicPr>
            <a:picLocks noChangeAspect="1" noChangeArrowheads="1"/>
          </p:cNvPicPr>
          <p:nvPr/>
        </p:nvPicPr>
        <p:blipFill>
          <a:blip r:embed="rId2" cstate="print"/>
          <a:srcRect/>
          <a:stretch>
            <a:fillRect/>
          </a:stretch>
        </p:blipFill>
        <p:spPr bwMode="auto">
          <a:xfrm>
            <a:off x="755576" y="728700"/>
            <a:ext cx="3960440" cy="2484276"/>
          </a:xfrm>
          <a:prstGeom prst="rect">
            <a:avLst/>
          </a:prstGeom>
          <a:ln>
            <a:noFill/>
          </a:ln>
          <a:effectLst>
            <a:softEdge rad="317500"/>
          </a:effectLst>
        </p:spPr>
      </p:pic>
      <p:sp>
        <p:nvSpPr>
          <p:cNvPr id="5" name="TextBox 4"/>
          <p:cNvSpPr txBox="1"/>
          <p:nvPr/>
        </p:nvSpPr>
        <p:spPr>
          <a:xfrm>
            <a:off x="4644008" y="1016732"/>
            <a:ext cx="3672408" cy="2308324"/>
          </a:xfrm>
          <a:prstGeom prst="rect">
            <a:avLst/>
          </a:prstGeom>
          <a:noFill/>
        </p:spPr>
        <p:txBody>
          <a:bodyPr wrap="square" rtlCol="0">
            <a:spAutoFit/>
          </a:bodyPr>
          <a:lstStyle/>
          <a:p>
            <a:r>
              <a:rPr lang="ru-RU" sz="2400" b="1" dirty="0" smtClean="0">
                <a:latin typeface="Times New Roman" pitchFamily="18" charset="0"/>
                <a:cs typeface="Times New Roman" pitchFamily="18" charset="0"/>
              </a:rPr>
              <a:t>Михаил </a:t>
            </a:r>
            <a:r>
              <a:rPr lang="ru-RU" sz="2400" b="1" dirty="0" err="1" smtClean="0">
                <a:latin typeface="Times New Roman" pitchFamily="18" charset="0"/>
                <a:cs typeface="Times New Roman" pitchFamily="18" charset="0"/>
              </a:rPr>
              <a:t>Паникаха</a:t>
            </a:r>
            <a:r>
              <a:rPr lang="ru-RU" sz="2000" b="1" dirty="0" smtClean="0">
                <a:latin typeface="Times New Roman" pitchFamily="18" charset="0"/>
                <a:cs typeface="Times New Roman" pitchFamily="18" charset="0"/>
              </a:rPr>
              <a:t>, </a:t>
            </a:r>
            <a:r>
              <a:rPr lang="ru-RU" sz="2000" b="1" i="1" dirty="0" smtClean="0">
                <a:latin typeface="Times New Roman" pitchFamily="18" charset="0"/>
                <a:cs typeface="Times New Roman" pitchFamily="18" charset="0"/>
              </a:rPr>
              <a:t>рядовой Тихоокеанского флота. 2 ноября 1942 года районе поселка завода «Красный Октябрь» позиции дивизии были атакованы фашистскими танками.</a:t>
            </a:r>
            <a:endParaRPr lang="ru-RU" sz="2000" b="1" i="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www.stalingrad-battle.ru/images/stories/portrets/prog.jpg"/>
          <p:cNvPicPr>
            <a:picLocks noChangeAspect="1" noChangeArrowheads="1"/>
          </p:cNvPicPr>
          <p:nvPr/>
        </p:nvPicPr>
        <p:blipFill>
          <a:blip r:embed="rId2" cstate="print"/>
          <a:srcRect/>
          <a:stretch>
            <a:fillRect/>
          </a:stretch>
        </p:blipFill>
        <p:spPr bwMode="auto">
          <a:xfrm>
            <a:off x="611560" y="800708"/>
            <a:ext cx="3096344" cy="4212468"/>
          </a:xfrm>
          <a:prstGeom prst="rect">
            <a:avLst/>
          </a:prstGeom>
          <a:ln>
            <a:noFill/>
          </a:ln>
          <a:effectLst>
            <a:softEdge rad="317500"/>
          </a:effectLst>
        </p:spPr>
      </p:pic>
      <p:sp>
        <p:nvSpPr>
          <p:cNvPr id="3" name="Прямоугольник 2"/>
          <p:cNvSpPr/>
          <p:nvPr/>
        </p:nvSpPr>
        <p:spPr>
          <a:xfrm>
            <a:off x="3635896" y="980728"/>
            <a:ext cx="4824536" cy="3816429"/>
          </a:xfrm>
          <a:prstGeom prst="rect">
            <a:avLst/>
          </a:prstGeom>
        </p:spPr>
        <p:txBody>
          <a:bodyPr wrap="square">
            <a:spAutoFit/>
          </a:bodyPr>
          <a:lstStyle/>
          <a:p>
            <a:r>
              <a:rPr lang="ru-RU" sz="2400" b="1" dirty="0" smtClean="0">
                <a:latin typeface="Times New Roman" pitchFamily="18" charset="0"/>
                <a:cs typeface="Times New Roman" pitchFamily="18" charset="0"/>
              </a:rPr>
              <a:t>Виктор Андреевич </a:t>
            </a:r>
            <a:r>
              <a:rPr lang="ru-RU" sz="2400" b="1" dirty="0" err="1" smtClean="0">
                <a:latin typeface="Times New Roman" pitchFamily="18" charset="0"/>
                <a:cs typeface="Times New Roman" pitchFamily="18" charset="0"/>
              </a:rPr>
              <a:t>Рогальский</a:t>
            </a:r>
            <a:r>
              <a:rPr lang="ru-RU" sz="2000" b="1" dirty="0" smtClean="0">
                <a:latin typeface="Times New Roman" pitchFamily="18" charset="0"/>
                <a:cs typeface="Times New Roman" pitchFamily="18" charset="0"/>
              </a:rPr>
              <a:t>, </a:t>
            </a:r>
            <a:r>
              <a:rPr lang="ru-RU" sz="2000" b="1" i="1" dirty="0" smtClean="0">
                <a:latin typeface="Times New Roman" pitchFamily="18" charset="0"/>
                <a:cs typeface="Times New Roman" pitchFamily="18" charset="0"/>
              </a:rPr>
              <a:t>младший сержант. 10 августа 1942 в группе штурмовиков прикрывал переправу через Дон. От прямого попадания зенитного снаряда его самолет загорелся, но охваченный огнем самолет продолжал штурмовать цель. Виктор </a:t>
            </a:r>
            <a:r>
              <a:rPr lang="ru-RU" sz="2000" b="1" i="1" dirty="0" err="1" smtClean="0">
                <a:latin typeface="Times New Roman" pitchFamily="18" charset="0"/>
                <a:cs typeface="Times New Roman" pitchFamily="18" charset="0"/>
              </a:rPr>
              <a:t>Рогальский</a:t>
            </a:r>
            <a:r>
              <a:rPr lang="ru-RU" sz="2000" b="1" i="1" dirty="0" smtClean="0">
                <a:latin typeface="Times New Roman" pitchFamily="18" charset="0"/>
                <a:cs typeface="Times New Roman" pitchFamily="18" charset="0"/>
              </a:rPr>
              <a:t> направил объятую пламенем машину на скопление бронетехники противника, уничтожив до десятка танков. </a:t>
            </a:r>
            <a:r>
              <a:rPr lang="ru-RU" i="1" dirty="0" smtClean="0"/>
              <a:t/>
            </a:r>
            <a:br>
              <a:rPr lang="ru-RU" i="1" dirty="0" smtClean="0"/>
            </a:br>
            <a:endParaRPr lang="ru-RU" i="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kv.dn.ua/data/upimages/13101562010-nechaevmihefim.jpg"/>
          <p:cNvPicPr>
            <a:picLocks noChangeAspect="1" noChangeArrowheads="1"/>
          </p:cNvPicPr>
          <p:nvPr/>
        </p:nvPicPr>
        <p:blipFill>
          <a:blip r:embed="rId2" cstate="print"/>
          <a:srcRect/>
          <a:stretch>
            <a:fillRect/>
          </a:stretch>
        </p:blipFill>
        <p:spPr bwMode="auto">
          <a:xfrm>
            <a:off x="395536" y="836712"/>
            <a:ext cx="3060340" cy="4212468"/>
          </a:xfrm>
          <a:prstGeom prst="rect">
            <a:avLst/>
          </a:prstGeom>
          <a:ln>
            <a:noFill/>
          </a:ln>
          <a:effectLst>
            <a:softEdge rad="317500"/>
          </a:effectLst>
        </p:spPr>
      </p:pic>
      <p:sp>
        <p:nvSpPr>
          <p:cNvPr id="6" name="TextBox 5"/>
          <p:cNvSpPr txBox="1"/>
          <p:nvPr/>
        </p:nvSpPr>
        <p:spPr>
          <a:xfrm>
            <a:off x="3347864" y="728700"/>
            <a:ext cx="5112568" cy="5724644"/>
          </a:xfrm>
          <a:prstGeom prst="rect">
            <a:avLst/>
          </a:prstGeom>
          <a:noFill/>
        </p:spPr>
        <p:txBody>
          <a:bodyPr wrap="square" rtlCol="0">
            <a:spAutoFit/>
          </a:bodyPr>
          <a:lstStyle/>
          <a:p>
            <a:r>
              <a:rPr lang="ru-RU" sz="2000" b="1" i="1" dirty="0" smtClean="0">
                <a:latin typeface="Times New Roman" pitchFamily="18" charset="0"/>
                <a:cs typeface="Times New Roman" pitchFamily="18" charset="0"/>
              </a:rPr>
              <a:t>Танковый таран капитана </a:t>
            </a:r>
            <a:r>
              <a:rPr lang="ru-RU" sz="2400" b="1" i="1" dirty="0" smtClean="0">
                <a:latin typeface="Times New Roman" pitchFamily="18" charset="0"/>
                <a:cs typeface="Times New Roman" pitchFamily="18" charset="0"/>
              </a:rPr>
              <a:t>Михаила Нечаева</a:t>
            </a:r>
            <a:r>
              <a:rPr lang="ru-RU" sz="2000" b="1" i="1" dirty="0" smtClean="0">
                <a:latin typeface="Times New Roman" pitchFamily="18" charset="0"/>
                <a:cs typeface="Times New Roman" pitchFamily="18" charset="0"/>
              </a:rPr>
              <a:t>. Этот бой произошел в районе станицы </a:t>
            </a:r>
            <a:r>
              <a:rPr lang="ru-RU" sz="2000" b="1" i="1" dirty="0" err="1" smtClean="0">
                <a:latin typeface="Times New Roman" pitchFamily="18" charset="0"/>
                <a:cs typeface="Times New Roman" pitchFamily="18" charset="0"/>
              </a:rPr>
              <a:t>Тацинской</a:t>
            </a:r>
            <a:r>
              <a:rPr lang="ru-RU" sz="2000" b="1" i="1" dirty="0" smtClean="0">
                <a:latin typeface="Times New Roman" pitchFamily="18" charset="0"/>
                <a:cs typeface="Times New Roman" pitchFamily="18" charset="0"/>
              </a:rPr>
              <a:t>, где располагался гитлеровский аэродром. 26 декабря 1942 года в районе хутора </a:t>
            </a:r>
            <a:r>
              <a:rPr lang="ru-RU" sz="2000" b="1" i="1" dirty="0" err="1" smtClean="0">
                <a:latin typeface="Times New Roman" pitchFamily="18" charset="0"/>
                <a:cs typeface="Times New Roman" pitchFamily="18" charset="0"/>
              </a:rPr>
              <a:t>Новоандреевского</a:t>
            </a:r>
            <a:r>
              <a:rPr lang="ru-RU" sz="2000" b="1" i="1" dirty="0" smtClean="0">
                <a:latin typeface="Times New Roman" pitchFamily="18" charset="0"/>
                <a:cs typeface="Times New Roman" pitchFamily="18" charset="0"/>
              </a:rPr>
              <a:t> пять танков Т-34 под командованием Нечаева вступили в бой с наступающими немецкими танками. Они уничтожили семь машин противника, потеряв при этом четыре своих танка. Капитана Нечаев направил последний объятый пламенем, с заклинившей башней Т-34 на головную машину противника, таранив ее. В страшном взрыве погибли оба танка. Капитану Михаилу Ефимовичу Нечаеву посмертно было присвоено звание Героя Советского Союза.</a:t>
            </a:r>
          </a:p>
          <a:p>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khanpasha nuradilov 140-190 for collage.jpg"/>
          <p:cNvPicPr>
            <a:picLocks noChangeAspect="1" noChangeArrowheads="1"/>
          </p:cNvPicPr>
          <p:nvPr/>
        </p:nvPicPr>
        <p:blipFill>
          <a:blip r:embed="rId2" cstate="print"/>
          <a:srcRect/>
          <a:stretch>
            <a:fillRect/>
          </a:stretch>
        </p:blipFill>
        <p:spPr bwMode="auto">
          <a:xfrm>
            <a:off x="539552" y="584684"/>
            <a:ext cx="3312368" cy="4464496"/>
          </a:xfrm>
          <a:prstGeom prst="rect">
            <a:avLst/>
          </a:prstGeom>
          <a:ln>
            <a:noFill/>
          </a:ln>
          <a:effectLst>
            <a:softEdge rad="317500"/>
          </a:effectLst>
        </p:spPr>
      </p:pic>
      <p:sp>
        <p:nvSpPr>
          <p:cNvPr id="3" name="TextBox 2"/>
          <p:cNvSpPr txBox="1"/>
          <p:nvPr/>
        </p:nvSpPr>
        <p:spPr>
          <a:xfrm>
            <a:off x="4355976" y="944724"/>
            <a:ext cx="3564396" cy="5047536"/>
          </a:xfrm>
          <a:prstGeom prst="rect">
            <a:avLst/>
          </a:prstGeom>
          <a:noFill/>
        </p:spPr>
        <p:txBody>
          <a:bodyPr wrap="square" rtlCol="0">
            <a:spAutoFit/>
          </a:bodyPr>
          <a:lstStyle/>
          <a:p>
            <a:r>
              <a:rPr lang="ru-RU" sz="2000" b="1" i="1" dirty="0" smtClean="0">
                <a:latin typeface="Times New Roman" pitchFamily="18" charset="0"/>
                <a:cs typeface="Times New Roman" pitchFamily="18" charset="0"/>
              </a:rPr>
              <a:t>Пулеметчик </a:t>
            </a:r>
            <a:r>
              <a:rPr lang="ru-RU" sz="2400" b="1" i="1" dirty="0" err="1" smtClean="0">
                <a:latin typeface="Times New Roman" pitchFamily="18" charset="0"/>
                <a:cs typeface="Times New Roman" pitchFamily="18" charset="0"/>
              </a:rPr>
              <a:t>Ханпаша</a:t>
            </a:r>
            <a:r>
              <a:rPr lang="ru-RU" sz="2400" b="1" i="1" dirty="0" smtClean="0">
                <a:latin typeface="Times New Roman" pitchFamily="18" charset="0"/>
                <a:cs typeface="Times New Roman" pitchFamily="18" charset="0"/>
              </a:rPr>
              <a:t> </a:t>
            </a:r>
            <a:r>
              <a:rPr lang="ru-RU" sz="2400" b="1" i="1" dirty="0" err="1" smtClean="0">
                <a:latin typeface="Times New Roman" pitchFamily="18" charset="0"/>
                <a:cs typeface="Times New Roman" pitchFamily="18" charset="0"/>
              </a:rPr>
              <a:t>Нурадилов</a:t>
            </a:r>
            <a:r>
              <a:rPr lang="ru-RU" sz="2000" b="1" i="1" dirty="0" smtClean="0">
                <a:latin typeface="Times New Roman" pitchFamily="18" charset="0"/>
                <a:cs typeface="Times New Roman" pitchFamily="18" charset="0"/>
              </a:rPr>
              <a:t> во время боёв в районе Серафимовича в сентябре 1942 командовал пулемётным взводом. В бою 12 сентября 1942 года он был тяжело ранен, но продолжал бой, уничтожив 250 фашистов и 2 пулемёта. В этом бою </a:t>
            </a:r>
            <a:r>
              <a:rPr lang="ru-RU" sz="2000" b="1" i="1" dirty="0" err="1" smtClean="0">
                <a:latin typeface="Times New Roman" pitchFamily="18" charset="0"/>
                <a:cs typeface="Times New Roman" pitchFamily="18" charset="0"/>
              </a:rPr>
              <a:t>Нурадилов</a:t>
            </a:r>
            <a:r>
              <a:rPr lang="ru-RU" sz="2000" b="1" i="1" dirty="0" smtClean="0">
                <a:latin typeface="Times New Roman" pitchFamily="18" charset="0"/>
                <a:cs typeface="Times New Roman" pitchFamily="18" charset="0"/>
              </a:rPr>
              <a:t> погиб. Посмертно ему было присвоено звание Героя Советского Союза.</a:t>
            </a:r>
          </a:p>
          <a:p>
            <a:r>
              <a:rPr lang="ru-RU" dirty="0" smtClean="0"/>
              <a:t/>
            </a:r>
            <a:br>
              <a:rPr lang="ru-RU" dirty="0" smtClean="0"/>
            </a:b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15817" y="764704"/>
            <a:ext cx="5472608" cy="2000548"/>
          </a:xfrm>
          <a:prstGeom prst="rect">
            <a:avLst/>
          </a:prstGeom>
          <a:noFill/>
        </p:spPr>
        <p:txBody>
          <a:bodyPr wrap="square" rtlCol="0">
            <a:spAutoFit/>
          </a:bodyPr>
          <a:lstStyle/>
          <a:p>
            <a:r>
              <a:rPr lang="ru-RU" sz="2400" b="1" i="1" dirty="0" smtClean="0">
                <a:latin typeface="Times New Roman" pitchFamily="18" charset="0"/>
                <a:cs typeface="Times New Roman" pitchFamily="18" charset="0"/>
              </a:rPr>
              <a:t>Медсестра Анна Бесчастнова </a:t>
            </a:r>
            <a:r>
              <a:rPr lang="ru-RU" sz="2000" b="1" i="1" dirty="0" smtClean="0">
                <a:latin typeface="Times New Roman" pitchFamily="18" charset="0"/>
                <a:cs typeface="Times New Roman" pitchFamily="18" charset="0"/>
              </a:rPr>
              <a:t>вынесла с поля боя сотни раненых красноармейцев. Молодая девушка-санитарка на своих плечах выносит раненого солдата с поля боя. Девятнадцатилетняя санитарка 269-го стрелкового полка 10-й дивизии войск НКВД</a:t>
            </a:r>
            <a:endParaRPr lang="ru-RU" dirty="0"/>
          </a:p>
        </p:txBody>
      </p:sp>
      <p:sp>
        <p:nvSpPr>
          <p:cNvPr id="4" name="TextBox 3"/>
          <p:cNvSpPr txBox="1"/>
          <p:nvPr/>
        </p:nvSpPr>
        <p:spPr>
          <a:xfrm>
            <a:off x="971600" y="3068960"/>
            <a:ext cx="3744415" cy="2246769"/>
          </a:xfrm>
          <a:prstGeom prst="rect">
            <a:avLst/>
          </a:prstGeom>
          <a:noFill/>
        </p:spPr>
        <p:txBody>
          <a:bodyPr wrap="square" rtlCol="0">
            <a:spAutoFit/>
          </a:bodyPr>
          <a:lstStyle/>
          <a:p>
            <a:r>
              <a:rPr lang="ru-RU" sz="2000" b="1" i="1" dirty="0" smtClean="0">
                <a:latin typeface="Times New Roman" pitchFamily="18" charset="0"/>
                <a:cs typeface="Times New Roman" pitchFamily="18" charset="0"/>
              </a:rPr>
              <a:t>Аня Бесчастнова во время уличных боёв в городе вынесла с поля боя 50 раненых бойцов и командиров, а когда враги окружили подразделение, она заменила пулемётчика и сражалась с врагом.</a:t>
            </a:r>
            <a:endParaRPr lang="ru-RU" sz="2000" dirty="0"/>
          </a:p>
        </p:txBody>
      </p:sp>
      <p:pic>
        <p:nvPicPr>
          <p:cNvPr id="32771" name="Picture 3" descr="e:\мои документы\мои рисунки\943493571.jpg"/>
          <p:cNvPicPr>
            <a:picLocks noChangeAspect="1" noChangeArrowheads="1"/>
          </p:cNvPicPr>
          <p:nvPr/>
        </p:nvPicPr>
        <p:blipFill>
          <a:blip r:embed="rId2" cstate="print"/>
          <a:srcRect/>
          <a:stretch>
            <a:fillRect/>
          </a:stretch>
        </p:blipFill>
        <p:spPr bwMode="auto">
          <a:xfrm>
            <a:off x="4860033" y="2780928"/>
            <a:ext cx="3240360" cy="3581512"/>
          </a:xfrm>
          <a:prstGeom prst="rect">
            <a:avLst/>
          </a:prstGeom>
          <a:ln>
            <a:noFill/>
          </a:ln>
          <a:effectLst>
            <a:softEdge rad="317500"/>
          </a:effectLst>
        </p:spPr>
      </p:pic>
      <p:pic>
        <p:nvPicPr>
          <p:cNvPr id="32772" name="Picture 4"/>
          <p:cNvPicPr>
            <a:picLocks noChangeAspect="1" noChangeArrowheads="1"/>
          </p:cNvPicPr>
          <p:nvPr/>
        </p:nvPicPr>
        <p:blipFill>
          <a:blip r:embed="rId3" cstate="print"/>
          <a:srcRect/>
          <a:stretch>
            <a:fillRect/>
          </a:stretch>
        </p:blipFill>
        <p:spPr bwMode="auto">
          <a:xfrm>
            <a:off x="503548" y="512675"/>
            <a:ext cx="2340260" cy="2664297"/>
          </a:xfrm>
          <a:prstGeom prst="rect">
            <a:avLst/>
          </a:prstGeom>
          <a:ln>
            <a:noFill/>
          </a:ln>
          <a:effectLst>
            <a:softEdge rad="317500"/>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23628" y="980728"/>
            <a:ext cx="7308812" cy="3231654"/>
          </a:xfrm>
          <a:prstGeom prst="rect">
            <a:avLst/>
          </a:prstGeom>
          <a:noFill/>
        </p:spPr>
        <p:txBody>
          <a:bodyPr wrap="square" rtlCol="0">
            <a:spAutoFit/>
          </a:bodyPr>
          <a:lstStyle/>
          <a:p>
            <a:r>
              <a:rPr lang="ru-RU" sz="2400" b="1" i="1" dirty="0" smtClean="0"/>
              <a:t>Сергей Сергеевич Маркин</a:t>
            </a:r>
            <a:r>
              <a:rPr lang="ru-RU" sz="2000" b="1" i="1" dirty="0" smtClean="0"/>
              <a:t> – механик-водитель 102-й танковой бригады. 20 ноября 1942 года его бригада сражалась в районе станицы </a:t>
            </a:r>
            <a:r>
              <a:rPr lang="ru-RU" sz="2000" b="1" i="1" dirty="0" err="1" smtClean="0"/>
              <a:t>Клетской</a:t>
            </a:r>
            <a:r>
              <a:rPr lang="ru-RU" sz="2000" b="1" i="1" dirty="0" smtClean="0"/>
              <a:t>. В ожесточенной схватке весь экипаж его танка погиб, а сам Сергей Маркин был смертельно ранен. Истекая кровью, Сергей Маркин выбрался из горящей машины и написал на броне танка своей кровью: «Я умираю. Моя Родина, партия победят!» За героизм, проявленный в бою, старший сержант Маркин Сергей Сергеевич был награжден орденом Отечественной войны I степени </a:t>
            </a:r>
            <a:endParaRPr lang="ru-RU" sz="2000" b="1" i="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43808" y="836712"/>
            <a:ext cx="5724636" cy="4524315"/>
          </a:xfrm>
          <a:prstGeom prst="rect">
            <a:avLst/>
          </a:prstGeom>
          <a:noFill/>
        </p:spPr>
        <p:txBody>
          <a:bodyPr wrap="square" rtlCol="0">
            <a:spAutoFit/>
          </a:bodyPr>
          <a:lstStyle/>
          <a:p>
            <a:r>
              <a:rPr lang="ru-RU" sz="2400" b="1" i="1" dirty="0" smtClean="0"/>
              <a:t>Гуля (</a:t>
            </a:r>
            <a:r>
              <a:rPr lang="ru-RU" sz="2400" b="1" i="1" dirty="0" err="1" smtClean="0"/>
              <a:t>Марионелла</a:t>
            </a:r>
            <a:r>
              <a:rPr lang="ru-RU" sz="2400" b="1" i="1" dirty="0" smtClean="0"/>
              <a:t>) Владимировна Королева</a:t>
            </a:r>
            <a:r>
              <a:rPr lang="ru-RU" sz="2000" b="1" i="1" dirty="0" smtClean="0"/>
              <a:t>,   санинструктор медико-санитарного батальона 280-го стрелкового полка. На войну пошла добровольцем, до войны была киноактрисой. 23 ноября 1942 года во время боя за высоту 56,8 в районе хутора </a:t>
            </a:r>
            <a:r>
              <a:rPr lang="ru-RU" sz="2000" b="1" i="1" dirty="0" err="1" smtClean="0"/>
              <a:t>Паньшино</a:t>
            </a:r>
            <a:r>
              <a:rPr lang="ru-RU" sz="2000" b="1" i="1" dirty="0" smtClean="0"/>
              <a:t> она вынесла с поля боя 50 раненых бойцов, а на исходе дня с группой бойцов пошла в атаку на высоту. Ворвавшись в окопы противника, Гуля Королева несколькими бросками гранат уничтожила 15 солдат и офицеров. Получив смертельное ранение, Королёва сражалась до конца. Была награждена орденом Красного Знамени посмертно</a:t>
            </a:r>
            <a:endParaRPr lang="ru-RU" sz="2000" b="1" i="1" dirty="0"/>
          </a:p>
        </p:txBody>
      </p:sp>
      <p:pic>
        <p:nvPicPr>
          <p:cNvPr id="3" name="Picture 2" descr="http://mognovse.ru/mogno/941/940776/940776_html_m71f9a1fb.png"/>
          <p:cNvPicPr>
            <a:picLocks noChangeAspect="1" noChangeArrowheads="1"/>
          </p:cNvPicPr>
          <p:nvPr/>
        </p:nvPicPr>
        <p:blipFill>
          <a:blip r:embed="rId2" r:link="rId3" cstate="print"/>
          <a:srcRect/>
          <a:stretch>
            <a:fillRect/>
          </a:stretch>
        </p:blipFill>
        <p:spPr bwMode="auto">
          <a:xfrm>
            <a:off x="647564" y="872716"/>
            <a:ext cx="2130425" cy="2880320"/>
          </a:xfrm>
          <a:prstGeom prst="rect">
            <a:avLst/>
          </a:prstGeom>
          <a:ln>
            <a:noFill/>
          </a:ln>
          <a:effectLst>
            <a:softEdge rad="317500"/>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55876" y="1016732"/>
            <a:ext cx="5040560" cy="3877985"/>
          </a:xfrm>
          <a:prstGeom prst="rect">
            <a:avLst/>
          </a:prstGeom>
          <a:noFill/>
        </p:spPr>
        <p:txBody>
          <a:bodyPr wrap="square" rtlCol="0">
            <a:spAutoFit/>
          </a:bodyPr>
          <a:lstStyle/>
          <a:p>
            <a:r>
              <a:rPr lang="ru-RU" sz="2000" b="1" i="1" dirty="0" smtClean="0">
                <a:latin typeface="Times New Roman" pitchFamily="18" charset="0"/>
                <a:cs typeface="Times New Roman" pitchFamily="18" charset="0"/>
              </a:rPr>
              <a:t>Слава снайпера пришла </a:t>
            </a:r>
            <a:r>
              <a:rPr lang="ru-RU" sz="2400" b="1" i="1" dirty="0" smtClean="0">
                <a:latin typeface="Times New Roman" pitchFamily="18" charset="0"/>
                <a:cs typeface="Times New Roman" pitchFamily="18" charset="0"/>
              </a:rPr>
              <a:t>Василию Григорьевичу Зайцеву</a:t>
            </a:r>
            <a:r>
              <a:rPr lang="ru-RU" sz="2000" b="1" i="1" dirty="0" smtClean="0">
                <a:latin typeface="Times New Roman" pitchFamily="18" charset="0"/>
                <a:cs typeface="Times New Roman" pitchFamily="18" charset="0"/>
              </a:rPr>
              <a:t> во время Сталинградской битвы. Только в период с 10 ноября по 17 декабря 1942 года Зайцев уничтожил 225 солдат и офицеров противника, в том числе 11 снайперов. Особо известным эпизодом стал снайперский поединок Василия Зайцева с немецким «</a:t>
            </a:r>
            <a:r>
              <a:rPr lang="ru-RU" sz="2000" b="1" i="1" dirty="0" err="1" smtClean="0">
                <a:latin typeface="Times New Roman" pitchFamily="18" charset="0"/>
                <a:cs typeface="Times New Roman" pitchFamily="18" charset="0"/>
              </a:rPr>
              <a:t>сверхснайпером</a:t>
            </a:r>
            <a:r>
              <a:rPr lang="ru-RU" sz="2000" b="1" i="1" dirty="0" smtClean="0">
                <a:latin typeface="Times New Roman" pitchFamily="18" charset="0"/>
                <a:cs typeface="Times New Roman" pitchFamily="18" charset="0"/>
              </a:rPr>
              <a:t>» майором </a:t>
            </a:r>
            <a:r>
              <a:rPr lang="ru-RU" sz="2000" b="1" i="1" dirty="0" err="1" smtClean="0">
                <a:latin typeface="Times New Roman" pitchFamily="18" charset="0"/>
                <a:cs typeface="Times New Roman" pitchFamily="18" charset="0"/>
              </a:rPr>
              <a:t>Кёнингом</a:t>
            </a:r>
            <a:r>
              <a:rPr lang="ru-RU" sz="2000" b="1" i="1" dirty="0" smtClean="0">
                <a:latin typeface="Times New Roman" pitchFamily="18" charset="0"/>
                <a:cs typeface="Times New Roman" pitchFamily="18" charset="0"/>
              </a:rPr>
              <a:t>, прибывшем в Сталинград для борьбы с советскими снайперами .</a:t>
            </a:r>
          </a:p>
          <a:p>
            <a:endParaRPr lang="ru-RU" dirty="0"/>
          </a:p>
        </p:txBody>
      </p:sp>
      <p:pic>
        <p:nvPicPr>
          <p:cNvPr id="33794" name="Picture 2" descr="http://www.stalingrad-battle.ru/images/stories/portrets/pzay2.jpg"/>
          <p:cNvPicPr>
            <a:picLocks noChangeAspect="1" noChangeArrowheads="1"/>
          </p:cNvPicPr>
          <p:nvPr/>
        </p:nvPicPr>
        <p:blipFill>
          <a:blip r:embed="rId2" cstate="print"/>
          <a:srcRect/>
          <a:stretch>
            <a:fillRect/>
          </a:stretch>
        </p:blipFill>
        <p:spPr bwMode="auto">
          <a:xfrm>
            <a:off x="791580" y="728700"/>
            <a:ext cx="2772308" cy="4140460"/>
          </a:xfrm>
          <a:prstGeom prst="rect">
            <a:avLst/>
          </a:prstGeom>
          <a:ln>
            <a:noFill/>
          </a:ln>
          <a:effectLst>
            <a:softEdge rad="317500"/>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картинка"/>
          <p:cNvPicPr>
            <a:picLocks noChangeAspect="1" noChangeArrowheads="1"/>
          </p:cNvPicPr>
          <p:nvPr/>
        </p:nvPicPr>
        <p:blipFill>
          <a:blip r:embed="rId2" cstate="print"/>
          <a:srcRect/>
          <a:stretch>
            <a:fillRect/>
          </a:stretch>
        </p:blipFill>
        <p:spPr bwMode="auto">
          <a:xfrm>
            <a:off x="503548" y="656692"/>
            <a:ext cx="2376264" cy="2880320"/>
          </a:xfrm>
          <a:prstGeom prst="rect">
            <a:avLst/>
          </a:prstGeom>
          <a:ln>
            <a:noFill/>
          </a:ln>
          <a:effectLst>
            <a:softEdge rad="317500"/>
          </a:effectLst>
        </p:spPr>
      </p:pic>
      <p:sp>
        <p:nvSpPr>
          <p:cNvPr id="3" name="TextBox 2"/>
          <p:cNvSpPr txBox="1"/>
          <p:nvPr/>
        </p:nvSpPr>
        <p:spPr>
          <a:xfrm>
            <a:off x="2915816" y="656692"/>
            <a:ext cx="5796644" cy="5693866"/>
          </a:xfrm>
          <a:prstGeom prst="rect">
            <a:avLst/>
          </a:prstGeom>
          <a:noFill/>
        </p:spPr>
        <p:txBody>
          <a:bodyPr wrap="square" rtlCol="0">
            <a:spAutoFit/>
          </a:bodyPr>
          <a:lstStyle/>
          <a:p>
            <a:r>
              <a:rPr lang="ru-RU" sz="2400" b="1" i="1" dirty="0" smtClean="0">
                <a:latin typeface="Times New Roman" pitchFamily="18" charset="0"/>
                <a:cs typeface="Times New Roman" pitchFamily="18" charset="0"/>
              </a:rPr>
              <a:t>Сержант Яков Павлов </a:t>
            </a:r>
            <a:r>
              <a:rPr lang="ru-RU" sz="2000" b="1" i="1" dirty="0" smtClean="0">
                <a:latin typeface="Times New Roman" pitchFamily="18" charset="0"/>
                <a:cs typeface="Times New Roman" pitchFamily="18" charset="0"/>
              </a:rPr>
              <a:t>защищал дом с горсткой бойцов 12 национальностей.  Настоящей неприступной крепостью стал «Дом Павлова».  19 ноября 1942 г. войска Сталинградского фронта ( Операция «Уран») перешли в контрнаступление. 25 ноября во время атаки Я.Ф.Павлов был ранен в ногу. Лежал в госпитале, затем воевал наводчиком орудия и командиром отделения разведки в артиллерийских частях 3-го Украинского и 2-го Белорусского фронтов, дошел до </a:t>
            </a:r>
            <a:r>
              <a:rPr lang="ru-RU" sz="2000" b="1" i="1" dirty="0" err="1" smtClean="0">
                <a:latin typeface="Times New Roman" pitchFamily="18" charset="0"/>
                <a:cs typeface="Times New Roman" pitchFamily="18" charset="0"/>
              </a:rPr>
              <a:t>Штеттина</a:t>
            </a:r>
            <a:r>
              <a:rPr lang="ru-RU" sz="2000" b="1" i="1" dirty="0" smtClean="0">
                <a:latin typeface="Times New Roman" pitchFamily="18" charset="0"/>
                <a:cs typeface="Times New Roman" pitchFamily="18" charset="0"/>
              </a:rPr>
              <a:t>. Был награжден двумя орденами Красной Звезды, медалями. Вскоре после окончания войны (17 июня 1945 г.) младшему лейтенанту Я.Ф.Павлову было присвоено звание Героя Советского Союза (медаль № 6775). Демобилизовался из рядов Советской Армии в августе 1946 г.  </a:t>
            </a:r>
            <a:endParaRPr lang="ru-RU" sz="2000" b="1" i="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08004" y="980728"/>
            <a:ext cx="3825145" cy="4247317"/>
          </a:xfrm>
          <a:prstGeom prst="rect">
            <a:avLst/>
          </a:prstGeom>
          <a:noFill/>
        </p:spPr>
        <p:txBody>
          <a:bodyPr wrap="square" rtlCol="0">
            <a:spAutoFit/>
          </a:bodyPr>
          <a:lstStyle/>
          <a:p>
            <a:r>
              <a:rPr lang="ru-RU" b="1" i="1" dirty="0" smtClean="0"/>
              <a:t>ДОМ ПАВЛОВА</a:t>
            </a:r>
            <a:endParaRPr lang="ru-RU" dirty="0" smtClean="0"/>
          </a:p>
          <a:p>
            <a:r>
              <a:rPr lang="ru-RU" dirty="0" smtClean="0"/>
              <a:t>Стояли насмерть русские бойцы</a:t>
            </a:r>
          </a:p>
          <a:p>
            <a:r>
              <a:rPr lang="ru-RU" dirty="0" smtClean="0"/>
              <a:t>В сплошном огне и без воды</a:t>
            </a:r>
          </a:p>
          <a:p>
            <a:r>
              <a:rPr lang="ru-RU" dirty="0" smtClean="0"/>
              <a:t>во фляге.</a:t>
            </a:r>
          </a:p>
          <a:p>
            <a:r>
              <a:rPr lang="ru-RU" dirty="0" smtClean="0"/>
              <a:t>А ветер разносил во все концы</a:t>
            </a:r>
          </a:p>
          <a:p>
            <a:r>
              <a:rPr lang="ru-RU" dirty="0" smtClean="0"/>
              <a:t>Предсмертный крик и крик «ура!»</a:t>
            </a:r>
          </a:p>
          <a:p>
            <a:r>
              <a:rPr lang="ru-RU" dirty="0" smtClean="0"/>
              <a:t>в атаке.</a:t>
            </a:r>
          </a:p>
          <a:p>
            <a:r>
              <a:rPr lang="ru-RU" dirty="0" smtClean="0"/>
              <a:t>Над Волгой непрерывный взрыв и</a:t>
            </a:r>
          </a:p>
          <a:p>
            <a:r>
              <a:rPr lang="ru-RU" dirty="0" smtClean="0"/>
              <a:t>гром,</a:t>
            </a:r>
          </a:p>
          <a:p>
            <a:r>
              <a:rPr lang="ru-RU" dirty="0" smtClean="0"/>
              <a:t>И страшен враг, звереющий в бессилье.</a:t>
            </a:r>
          </a:p>
          <a:p>
            <a:r>
              <a:rPr lang="ru-RU" dirty="0" smtClean="0"/>
              <a:t>Но разве можно взять обычный дом,</a:t>
            </a:r>
          </a:p>
          <a:p>
            <a:r>
              <a:rPr lang="ru-RU" dirty="0" smtClean="0"/>
              <a:t>В котором поместилась вся</a:t>
            </a:r>
          </a:p>
          <a:p>
            <a:r>
              <a:rPr lang="ru-RU" dirty="0" smtClean="0"/>
              <a:t>Россия?! </a:t>
            </a:r>
          </a:p>
          <a:p>
            <a:endParaRPr lang="ru-RU" dirty="0"/>
          </a:p>
        </p:txBody>
      </p:sp>
      <p:pic>
        <p:nvPicPr>
          <p:cNvPr id="35842" name="Picture 2" descr="картинка"/>
          <p:cNvPicPr>
            <a:picLocks noChangeAspect="1" noChangeArrowheads="1"/>
          </p:cNvPicPr>
          <p:nvPr/>
        </p:nvPicPr>
        <p:blipFill>
          <a:blip r:embed="rId2" cstate="print"/>
          <a:srcRect/>
          <a:stretch>
            <a:fillRect/>
          </a:stretch>
        </p:blipFill>
        <p:spPr bwMode="auto">
          <a:xfrm>
            <a:off x="539552" y="620688"/>
            <a:ext cx="4032448" cy="4932548"/>
          </a:xfrm>
          <a:prstGeom prst="rect">
            <a:avLst/>
          </a:prstGeom>
          <a:ln>
            <a:noFill/>
          </a:ln>
          <a:effectLst>
            <a:softEdge rad="317500"/>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71600" y="656692"/>
            <a:ext cx="7452828" cy="2492990"/>
          </a:xfrm>
          <a:prstGeom prst="rect">
            <a:avLst/>
          </a:prstGeom>
          <a:noFill/>
        </p:spPr>
        <p:txBody>
          <a:bodyPr wrap="square" rtlCol="0">
            <a:spAutoFit/>
          </a:bodyPr>
          <a:lstStyle/>
          <a:p>
            <a:r>
              <a:rPr lang="ru-RU" sz="2400" b="1" i="1" dirty="0" smtClean="0">
                <a:latin typeface="Times New Roman" pitchFamily="18" charset="0"/>
                <a:cs typeface="Times New Roman" pitchFamily="18" charset="0"/>
              </a:rPr>
              <a:t>Сталинградская битва явилась началом коренного перелома в Великой отечественной войне. Здесь, у стен Сталинграда, 200 дней и ночей проходило величайшее в истории войн сражение, которое завершилось разгромом вражеских войск. </a:t>
            </a:r>
          </a:p>
          <a:p>
            <a:r>
              <a:rPr lang="ru-RU" dirty="0" smtClean="0"/>
              <a:t/>
            </a:r>
            <a:br>
              <a:rPr lang="ru-RU" dirty="0" smtClean="0"/>
            </a:br>
            <a:endParaRPr lang="ru-RU" dirty="0"/>
          </a:p>
        </p:txBody>
      </p:sp>
      <p:pic>
        <p:nvPicPr>
          <p:cNvPr id="5122" name="Picture 2" descr="C:\Users\вера\Desktop\фото 6б\original.jpg"/>
          <p:cNvPicPr>
            <a:picLocks noChangeAspect="1" noChangeArrowheads="1"/>
          </p:cNvPicPr>
          <p:nvPr/>
        </p:nvPicPr>
        <p:blipFill>
          <a:blip r:embed="rId2" cstate="print"/>
          <a:srcRect/>
          <a:stretch>
            <a:fillRect/>
          </a:stretch>
        </p:blipFill>
        <p:spPr bwMode="auto">
          <a:xfrm>
            <a:off x="3959932" y="2492896"/>
            <a:ext cx="4272706" cy="3558145"/>
          </a:xfrm>
          <a:prstGeom prst="rect">
            <a:avLst/>
          </a:prstGeom>
          <a:ln>
            <a:noFill/>
          </a:ln>
          <a:effectLst>
            <a:softEdge rad="317500"/>
          </a:effectLst>
        </p:spPr>
      </p:pic>
      <p:sp>
        <p:nvSpPr>
          <p:cNvPr id="5" name="TextBox 4"/>
          <p:cNvSpPr txBox="1"/>
          <p:nvPr/>
        </p:nvSpPr>
        <p:spPr>
          <a:xfrm>
            <a:off x="1079612" y="2564904"/>
            <a:ext cx="3168352" cy="4062651"/>
          </a:xfrm>
          <a:prstGeom prst="rect">
            <a:avLst/>
          </a:prstGeom>
          <a:noFill/>
        </p:spPr>
        <p:txBody>
          <a:bodyPr wrap="square" rtlCol="0">
            <a:spAutoFit/>
          </a:bodyPr>
          <a:lstStyle/>
          <a:p>
            <a:r>
              <a:rPr lang="ru-RU" sz="2400" b="1" i="1" dirty="0" smtClean="0">
                <a:latin typeface="Times New Roman" pitchFamily="18" charset="0"/>
                <a:cs typeface="Times New Roman" pitchFamily="18" charset="0"/>
              </a:rPr>
              <a:t>В 1942 году у стен Сталинграда решалась судьба всего цивилизованного мира. В междуречье Волги и Дона развернулось величайшее в истории войн сражение.</a:t>
            </a:r>
          </a:p>
          <a:p>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636" y="836712"/>
            <a:ext cx="7092788" cy="4524315"/>
          </a:xfrm>
          <a:prstGeom prst="rect">
            <a:avLst/>
          </a:prstGeom>
          <a:noFill/>
        </p:spPr>
        <p:txBody>
          <a:bodyPr wrap="square" rtlCol="0">
            <a:spAutoFit/>
          </a:bodyPr>
          <a:lstStyle/>
          <a:p>
            <a:r>
              <a:rPr lang="ru-RU" sz="2800" dirty="0" smtClean="0"/>
              <a:t>Медалью «За оборону Сталинграда» награждено более </a:t>
            </a:r>
            <a:r>
              <a:rPr lang="ru-RU" sz="2800" b="1" u="sng" dirty="0" smtClean="0"/>
              <a:t>707</a:t>
            </a:r>
            <a:r>
              <a:rPr lang="ru-RU" sz="2800" b="1" dirty="0" smtClean="0"/>
              <a:t> тыс. участников битвы</a:t>
            </a:r>
            <a:r>
              <a:rPr lang="ru-RU" sz="2800" dirty="0" smtClean="0"/>
              <a:t>. </a:t>
            </a:r>
          </a:p>
          <a:p>
            <a:r>
              <a:rPr lang="ru-RU" sz="2800" dirty="0" smtClean="0"/>
              <a:t> </a:t>
            </a:r>
          </a:p>
          <a:p>
            <a:r>
              <a:rPr lang="ru-RU" sz="2800" dirty="0" smtClean="0"/>
              <a:t>Ордена и медали получили </a:t>
            </a:r>
            <a:r>
              <a:rPr lang="ru-RU" sz="2800" u="sng" dirty="0" smtClean="0"/>
              <a:t>17550</a:t>
            </a:r>
            <a:r>
              <a:rPr lang="ru-RU" sz="2800" b="1" dirty="0" smtClean="0"/>
              <a:t> </a:t>
            </a:r>
            <a:r>
              <a:rPr lang="ru-RU" sz="2800" dirty="0" smtClean="0"/>
              <a:t>воинов и</a:t>
            </a:r>
            <a:r>
              <a:rPr lang="ru-RU" sz="2800" b="1" dirty="0" smtClean="0"/>
              <a:t> </a:t>
            </a:r>
            <a:r>
              <a:rPr lang="ru-RU" sz="2800" u="sng" dirty="0" smtClean="0"/>
              <a:t>373</a:t>
            </a:r>
            <a:r>
              <a:rPr lang="ru-RU" sz="2800" b="1" u="sng" dirty="0" smtClean="0"/>
              <a:t> </a:t>
            </a:r>
            <a:r>
              <a:rPr lang="ru-RU" sz="2800" dirty="0" smtClean="0"/>
              <a:t>ополченца.  </a:t>
            </a:r>
            <a:br>
              <a:rPr lang="ru-RU" sz="2800" dirty="0" smtClean="0"/>
            </a:br>
            <a:r>
              <a:rPr lang="ru-RU" sz="2800" dirty="0" smtClean="0"/>
              <a:t/>
            </a:r>
            <a:br>
              <a:rPr lang="ru-RU" sz="2800" dirty="0" smtClean="0"/>
            </a:br>
            <a:r>
              <a:rPr lang="ru-RU" sz="2800" dirty="0" smtClean="0"/>
              <a:t>Звания Героя Советского Союза удостоены 127 человек. </a:t>
            </a:r>
            <a:r>
              <a:rPr lang="ru-RU" dirty="0" smtClean="0"/>
              <a:t/>
            </a:r>
            <a:br>
              <a:rPr lang="ru-RU" dirty="0" smtClean="0"/>
            </a:b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39652" y="2024844"/>
            <a:ext cx="6643293" cy="2215991"/>
          </a:xfrm>
          <a:prstGeom prst="rect">
            <a:avLst/>
          </a:prstGeom>
          <a:noFill/>
        </p:spPr>
        <p:txBody>
          <a:bodyPr wrap="none" rtlCol="0">
            <a:spAutoFit/>
          </a:bodyPr>
          <a:lstStyle/>
          <a:p>
            <a:r>
              <a:rPr lang="ru-RU" sz="4000" dirty="0" smtClean="0">
                <a:latin typeface="Times New Roman" pitchFamily="18" charset="0"/>
                <a:cs typeface="Times New Roman" pitchFamily="18" charset="0"/>
              </a:rPr>
              <a:t>СТАЛИНГРАДСКАЯ БИТВА</a:t>
            </a:r>
          </a:p>
          <a:p>
            <a:r>
              <a:rPr lang="ru-RU" sz="4000" dirty="0" smtClean="0">
                <a:latin typeface="Times New Roman" pitchFamily="18" charset="0"/>
                <a:cs typeface="Times New Roman" pitchFamily="18" charset="0"/>
              </a:rPr>
              <a:t> </a:t>
            </a:r>
          </a:p>
          <a:p>
            <a:r>
              <a:rPr lang="ru-RU" sz="4000" dirty="0" smtClean="0">
                <a:latin typeface="Times New Roman" pitchFamily="18" charset="0"/>
                <a:cs typeface="Times New Roman" pitchFamily="18" charset="0"/>
              </a:rPr>
              <a:t>17 июля 1942-2 февраля 1943</a:t>
            </a:r>
          </a:p>
          <a:p>
            <a:endParaRPr lang="ru-RU"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15716" y="2312876"/>
            <a:ext cx="5148572" cy="707886"/>
          </a:xfrm>
          <a:prstGeom prst="rect">
            <a:avLst/>
          </a:prstGeom>
          <a:noFill/>
        </p:spPr>
        <p:txBody>
          <a:bodyPr wrap="square" rtlCol="0">
            <a:spAutoFit/>
          </a:bodyPr>
          <a:lstStyle/>
          <a:p>
            <a:pPr algn="ctr"/>
            <a:r>
              <a:rPr lang="ru-RU" sz="4000" dirty="0" smtClean="0"/>
              <a:t>Спасибо за внимание!</a:t>
            </a:r>
            <a:endParaRPr lang="ru-RU" sz="4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83668" y="1376772"/>
            <a:ext cx="6876764" cy="3046988"/>
          </a:xfrm>
          <a:prstGeom prst="rect">
            <a:avLst/>
          </a:prstGeom>
          <a:noFill/>
        </p:spPr>
        <p:txBody>
          <a:bodyPr wrap="square" rtlCol="0">
            <a:spAutoFit/>
          </a:bodyPr>
          <a:lstStyle/>
          <a:p>
            <a:r>
              <a:rPr lang="ru-RU" sz="2400" b="1" i="1" dirty="0" smtClean="0">
                <a:latin typeface="Times New Roman" pitchFamily="18" charset="0"/>
                <a:cs typeface="Times New Roman" pitchFamily="18" charset="0"/>
              </a:rPr>
              <a:t>12 июля 1942 г. был образован Сталинградский фронт, а день 17 июля вошел в историю как начало Сталинградской битвы. </a:t>
            </a:r>
            <a:br>
              <a:rPr lang="ru-RU" sz="2400" b="1" i="1" dirty="0" smtClean="0">
                <a:latin typeface="Times New Roman" pitchFamily="18" charset="0"/>
                <a:cs typeface="Times New Roman" pitchFamily="18" charset="0"/>
              </a:rPr>
            </a:br>
            <a:r>
              <a:rPr lang="ru-RU" sz="2400" b="1" i="1" dirty="0" smtClean="0">
                <a:latin typeface="Times New Roman" pitchFamily="18" charset="0"/>
                <a:cs typeface="Times New Roman" pitchFamily="18" charset="0"/>
              </a:rPr>
              <a:t/>
            </a:r>
            <a:br>
              <a:rPr lang="ru-RU" sz="2400" b="1" i="1" dirty="0" smtClean="0">
                <a:latin typeface="Times New Roman" pitchFamily="18" charset="0"/>
                <a:cs typeface="Times New Roman" pitchFamily="18" charset="0"/>
              </a:rPr>
            </a:br>
            <a:r>
              <a:rPr lang="ru-RU" sz="2400" b="1" i="1" dirty="0" smtClean="0">
                <a:latin typeface="Times New Roman" pitchFamily="18" charset="0"/>
                <a:cs typeface="Times New Roman" pitchFamily="18" charset="0"/>
              </a:rPr>
              <a:t>По своим масштабам и ожесточенности она превзошла все прошлые битвы: на территории почти в сто тысяч квадратных километров сражались более двух миллионов человек.</a:t>
            </a:r>
            <a:endParaRPr lang="ru-RU" sz="2400" b="1" i="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637" y="1124744"/>
            <a:ext cx="6948771" cy="3693319"/>
          </a:xfrm>
          <a:prstGeom prst="rect">
            <a:avLst/>
          </a:prstGeom>
          <a:noFill/>
        </p:spPr>
        <p:txBody>
          <a:bodyPr wrap="square" rtlCol="0">
            <a:spAutoFit/>
          </a:bodyPr>
          <a:lstStyle/>
          <a:p>
            <a:pPr indent="457200" algn="just"/>
            <a:r>
              <a:rPr lang="ru-RU" sz="2400" b="1" i="1" dirty="0" smtClean="0">
                <a:latin typeface="Times New Roman" pitchFamily="18" charset="0"/>
                <a:cs typeface="Times New Roman" pitchFamily="18" charset="0"/>
              </a:rPr>
              <a:t>Цель фашистских захватчиков: овладеть промышленным городом, предприятия которого выпускали военную продукцию; выйти к Волге, по которой в кратчайшие сроки можно было попасть в Каспийское море, на Кавказ, где добывалась необходимая для фронта нефть.</a:t>
            </a:r>
          </a:p>
          <a:p>
            <a:pPr indent="457200" algn="just"/>
            <a:r>
              <a:rPr lang="ru-RU" sz="2400" b="1" i="1" dirty="0" smtClean="0">
                <a:latin typeface="Times New Roman" pitchFamily="18" charset="0"/>
                <a:cs typeface="Times New Roman" pitchFamily="18" charset="0"/>
              </a:rPr>
              <a:t>Этот замысел Гитлер планировал осуществить силами одной 6-й полевой армии Паулюса всего за неделю.</a:t>
            </a:r>
          </a:p>
          <a:p>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вера\Desktop\фото 6б\slide_7.jpg"/>
          <p:cNvPicPr>
            <a:picLocks noChangeAspect="1" noChangeArrowheads="1"/>
          </p:cNvPicPr>
          <p:nvPr/>
        </p:nvPicPr>
        <p:blipFill>
          <a:blip r:embed="rId2" cstate="print"/>
          <a:srcRect/>
          <a:stretch>
            <a:fillRect/>
          </a:stretch>
        </p:blipFill>
        <p:spPr bwMode="auto">
          <a:xfrm>
            <a:off x="719572" y="836712"/>
            <a:ext cx="7884876" cy="5220580"/>
          </a:xfrm>
          <a:prstGeom prst="rect">
            <a:avLst/>
          </a:prstGeom>
          <a:ln>
            <a:noFill/>
          </a:ln>
          <a:effectLst>
            <a:softEdge rad="317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39652" y="1556792"/>
            <a:ext cx="6912768" cy="3416320"/>
          </a:xfrm>
          <a:prstGeom prst="rect">
            <a:avLst/>
          </a:prstGeom>
          <a:noFill/>
        </p:spPr>
        <p:txBody>
          <a:bodyPr wrap="square" rtlCol="0">
            <a:spAutoFit/>
          </a:bodyPr>
          <a:lstStyle/>
          <a:p>
            <a:pPr algn="ctr"/>
            <a:r>
              <a:rPr lang="ru-RU" sz="2400" b="1" i="1" dirty="0" smtClean="0">
                <a:latin typeface="Times New Roman" pitchFamily="18" charset="0"/>
                <a:cs typeface="Times New Roman" pitchFamily="18" charset="0"/>
              </a:rPr>
              <a:t>В суровые дни битвы на Волге советские войска сохранили и преумножили лучшие традиции российского воинства. И такие ценности, как любовь к Родине, честь и воинский долг, несгибаемая воля к победе, стойкость в обороне, твердая решительность в наступлении, беззаветное мужество и храбрость, воинское братство народов нашей страны, стали священными для защитников Сталинграда</a:t>
            </a:r>
            <a:endParaRPr lang="ru-RU" sz="2400" b="1" i="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75656" y="908720"/>
            <a:ext cx="6768752" cy="4320480"/>
          </a:xfrm>
          <a:prstGeom prst="rect">
            <a:avLst/>
          </a:prstGeom>
          <a:noFill/>
        </p:spPr>
        <p:txBody>
          <a:bodyPr wrap="square" rtlCol="0">
            <a:spAutoFit/>
          </a:bodyPr>
          <a:lstStyle/>
          <a:p>
            <a:pPr indent="457200" algn="ctr"/>
            <a:r>
              <a:rPr lang="ru-RU" sz="2400" dirty="0" smtClean="0">
                <a:latin typeface="Times New Roman" pitchFamily="18" charset="0"/>
                <a:cs typeface="Times New Roman" pitchFamily="18" charset="0"/>
              </a:rPr>
              <a:t>Сталинградская битва явила примеры массового героизма, в которых ярко проявились лучшие качества воинов-патриотов — от солдата до маршала — </a:t>
            </a:r>
            <a:r>
              <a:rPr lang="ru-RU" sz="2400" b="1" dirty="0" smtClean="0">
                <a:latin typeface="Times New Roman" pitchFamily="18" charset="0"/>
                <a:cs typeface="Times New Roman" pitchFamily="18" charset="0"/>
              </a:rPr>
              <a:t>Андрея Еременко, Александра Василевского, Константина Рокоссовского, Георгия Жукова, Матвея Путилова, Николая </a:t>
            </a:r>
            <a:r>
              <a:rPr lang="ru-RU" sz="2400" b="1" dirty="0" err="1" smtClean="0">
                <a:latin typeface="Times New Roman" pitchFamily="18" charset="0"/>
                <a:cs typeface="Times New Roman" pitchFamily="18" charset="0"/>
              </a:rPr>
              <a:t>Сердюкова</a:t>
            </a:r>
            <a:r>
              <a:rPr lang="ru-RU" sz="2400" b="1" dirty="0" smtClean="0">
                <a:latin typeface="Times New Roman" pitchFamily="18" charset="0"/>
                <a:cs typeface="Times New Roman" pitchFamily="18" charset="0"/>
              </a:rPr>
              <a:t>, Михаила </a:t>
            </a:r>
            <a:r>
              <a:rPr lang="ru-RU" sz="2400" b="1" dirty="0" err="1" smtClean="0">
                <a:latin typeface="Times New Roman" pitchFamily="18" charset="0"/>
                <a:cs typeface="Times New Roman" pitchFamily="18" charset="0"/>
              </a:rPr>
              <a:t>Паникахи</a:t>
            </a:r>
            <a:r>
              <a:rPr lang="ru-RU" sz="2400" b="1" dirty="0" smtClean="0">
                <a:latin typeface="Times New Roman" pitchFamily="18" charset="0"/>
                <a:cs typeface="Times New Roman" pitchFamily="18" charset="0"/>
              </a:rPr>
              <a:t>, Виктора </a:t>
            </a:r>
            <a:r>
              <a:rPr lang="ru-RU" sz="2400" b="1" dirty="0" err="1" smtClean="0">
                <a:latin typeface="Times New Roman" pitchFamily="18" charset="0"/>
                <a:cs typeface="Times New Roman" pitchFamily="18" charset="0"/>
              </a:rPr>
              <a:t>Рогальского</a:t>
            </a:r>
            <a:r>
              <a:rPr lang="ru-RU" sz="2400" b="1" dirty="0" smtClean="0">
                <a:latin typeface="Times New Roman" pitchFamily="18" charset="0"/>
                <a:cs typeface="Times New Roman" pitchFamily="18" charset="0"/>
              </a:rPr>
              <a:t>, Михаила Нечаева, </a:t>
            </a:r>
            <a:r>
              <a:rPr lang="ru-RU" sz="2400" b="1" dirty="0" err="1" smtClean="0">
                <a:latin typeface="Times New Roman" pitchFamily="18" charset="0"/>
                <a:cs typeface="Times New Roman" pitchFamily="18" charset="0"/>
              </a:rPr>
              <a:t>Ханпаши</a:t>
            </a:r>
            <a:r>
              <a:rPr lang="ru-RU" sz="2400" b="1" dirty="0" smtClean="0">
                <a:latin typeface="Times New Roman" pitchFamily="18" charset="0"/>
                <a:cs typeface="Times New Roman" pitchFamily="18" charset="0"/>
              </a:rPr>
              <a:t> </a:t>
            </a:r>
            <a:r>
              <a:rPr lang="ru-RU" sz="2400" b="1" dirty="0" err="1" smtClean="0">
                <a:latin typeface="Times New Roman" pitchFamily="18" charset="0"/>
                <a:cs typeface="Times New Roman" pitchFamily="18" charset="0"/>
              </a:rPr>
              <a:t>Нурадилова</a:t>
            </a:r>
            <a:r>
              <a:rPr lang="ru-RU" sz="2400" b="1" dirty="0" smtClean="0">
                <a:latin typeface="Times New Roman" pitchFamily="18" charset="0"/>
                <a:cs typeface="Times New Roman" pitchFamily="18" charset="0"/>
              </a:rPr>
              <a:t>, Анны </a:t>
            </a:r>
            <a:r>
              <a:rPr lang="ru-RU" sz="2400" b="1" dirty="0" err="1" smtClean="0">
                <a:latin typeface="Times New Roman" pitchFamily="18" charset="0"/>
                <a:cs typeface="Times New Roman" pitchFamily="18" charset="0"/>
              </a:rPr>
              <a:t>Бесчасновой</a:t>
            </a:r>
            <a:r>
              <a:rPr lang="ru-RU" sz="2400" b="1" dirty="0" smtClean="0">
                <a:latin typeface="Times New Roman" pitchFamily="18" charset="0"/>
                <a:cs typeface="Times New Roman" pitchFamily="18" charset="0"/>
              </a:rPr>
              <a:t>, Гули Королевой, Сергея Маркина, Василия Зайцева, Якова Павлова, пионеров-героев.</a:t>
            </a: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07904" y="1016732"/>
            <a:ext cx="4932548" cy="5078313"/>
          </a:xfrm>
          <a:prstGeom prst="rect">
            <a:avLst/>
          </a:prstGeom>
          <a:noFill/>
        </p:spPr>
        <p:txBody>
          <a:bodyPr wrap="square" rtlCol="0">
            <a:spAutoFit/>
          </a:bodyPr>
          <a:lstStyle/>
          <a:p>
            <a:r>
              <a:rPr lang="ru-RU" sz="2400" b="1" dirty="0" smtClean="0">
                <a:latin typeface="Times New Roman" pitchFamily="18" charset="0"/>
                <a:cs typeface="Times New Roman" pitchFamily="18" charset="0"/>
              </a:rPr>
              <a:t>Матвей </a:t>
            </a:r>
            <a:r>
              <a:rPr lang="ru-RU" sz="2400" b="1" dirty="0" err="1" smtClean="0">
                <a:latin typeface="Times New Roman" pitchFamily="18" charset="0"/>
                <a:cs typeface="Times New Roman" pitchFamily="18" charset="0"/>
              </a:rPr>
              <a:t>Мефодьевич</a:t>
            </a:r>
            <a:r>
              <a:rPr lang="ru-RU" sz="2400" b="1" dirty="0" smtClean="0">
                <a:latin typeface="Times New Roman" pitchFamily="18" charset="0"/>
                <a:cs typeface="Times New Roman" pitchFamily="18" charset="0"/>
              </a:rPr>
              <a:t> Путилов</a:t>
            </a:r>
            <a:r>
              <a:rPr lang="ru-RU" sz="2000" b="1" dirty="0" smtClean="0">
                <a:latin typeface="Times New Roman" pitchFamily="18" charset="0"/>
                <a:cs typeface="Times New Roman" pitchFamily="18" charset="0"/>
              </a:rPr>
              <a:t>, </a:t>
            </a:r>
            <a:r>
              <a:rPr lang="ru-RU" sz="2000" b="1" i="1" dirty="0" smtClean="0">
                <a:latin typeface="Times New Roman" pitchFamily="18" charset="0"/>
                <a:cs typeface="Times New Roman" pitchFamily="18" charset="0"/>
              </a:rPr>
              <a:t>рядовой связист 308-й стрелковой дивизии. 25 октября 1942 года на нижнем поселке завода «Баррикады» Матвей получил приказ ликвидировать разрыв линии связи. Во время поиска места обрыва связист получил ранение в плечо осколком мины. Уже у самой цели вражеская мина раздробила вторую руку бойца. Теряя сознание, Матвей Путилов сжал концы провода зубами, тем самым восстановив связь. Этот подвиг был совершен в районе школы №4 по улице Прибалтийской. Матвей Путилов был посмертно награжден орденом Отечественной войны.</a:t>
            </a:r>
            <a:endParaRPr lang="ru-RU" sz="2000" b="1" i="1" dirty="0">
              <a:latin typeface="Times New Roman" pitchFamily="18" charset="0"/>
              <a:cs typeface="Times New Roman" pitchFamily="18" charset="0"/>
            </a:endParaRPr>
          </a:p>
        </p:txBody>
      </p:sp>
      <p:pic>
        <p:nvPicPr>
          <p:cNvPr id="24578" name="Picture 2" descr="940776_html_m73dd2be6"/>
          <p:cNvPicPr>
            <a:picLocks noChangeAspect="1" noChangeArrowheads="1"/>
          </p:cNvPicPr>
          <p:nvPr/>
        </p:nvPicPr>
        <p:blipFill>
          <a:blip r:embed="rId2" cstate="print"/>
          <a:srcRect/>
          <a:stretch>
            <a:fillRect/>
          </a:stretch>
        </p:blipFill>
        <p:spPr bwMode="auto">
          <a:xfrm>
            <a:off x="647564" y="584684"/>
            <a:ext cx="3060340" cy="4356484"/>
          </a:xfrm>
          <a:prstGeom prst="rect">
            <a:avLst/>
          </a:prstGeom>
          <a:ln>
            <a:noFill/>
          </a:ln>
          <a:effectLst>
            <a:softEdge rad="635000"/>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07804" y="620688"/>
            <a:ext cx="6084676" cy="6001643"/>
          </a:xfrm>
          <a:prstGeom prst="rect">
            <a:avLst/>
          </a:prstGeom>
          <a:noFill/>
        </p:spPr>
        <p:txBody>
          <a:bodyPr wrap="square" rtlCol="0">
            <a:spAutoFit/>
          </a:bodyPr>
          <a:lstStyle/>
          <a:p>
            <a:r>
              <a:rPr lang="ru-RU" sz="2400" b="1" dirty="0" smtClean="0">
                <a:latin typeface="Times New Roman" pitchFamily="18" charset="0"/>
                <a:cs typeface="Times New Roman" pitchFamily="18" charset="0"/>
              </a:rPr>
              <a:t>Николай Филиппович Сердюков</a:t>
            </a:r>
            <a:r>
              <a:rPr lang="ru-RU" sz="2000" b="1" dirty="0" smtClean="0">
                <a:latin typeface="Times New Roman" pitchFamily="18" charset="0"/>
                <a:cs typeface="Times New Roman" pitchFamily="18" charset="0"/>
              </a:rPr>
              <a:t>, </a:t>
            </a:r>
            <a:r>
              <a:rPr lang="ru-RU" b="1" i="1" dirty="0" smtClean="0">
                <a:latin typeface="Times New Roman" pitchFamily="18" charset="0"/>
                <a:cs typeface="Times New Roman" pitchFamily="18" charset="0"/>
              </a:rPr>
              <a:t>слесарь</a:t>
            </a:r>
            <a:r>
              <a:rPr lang="ru-RU" sz="2000" b="1" dirty="0" smtClean="0">
                <a:latin typeface="Times New Roman" pitchFamily="18" charset="0"/>
                <a:cs typeface="Times New Roman" pitchFamily="18" charset="0"/>
              </a:rPr>
              <a:t> </a:t>
            </a:r>
            <a:r>
              <a:rPr lang="ru-RU" sz="2000" b="1" i="1" dirty="0" smtClean="0">
                <a:latin typeface="Times New Roman" pitchFamily="18" charset="0"/>
                <a:cs typeface="Times New Roman" pitchFamily="18" charset="0"/>
              </a:rPr>
              <a:t>завода «Баррикады», младший сержант, командир отделения 44-го Гвардейского стрелкового полка Донского фронта. 13 января 1943 года в бою у Старого Рогачика, был ранен, но продолжал сражаться. Продвижение в этом районе сковывали 3 немецких </a:t>
            </a:r>
            <a:r>
              <a:rPr lang="ru-RU" sz="2000" b="1" i="1" dirty="0" err="1" smtClean="0">
                <a:latin typeface="Times New Roman" pitchFamily="18" charset="0"/>
                <a:cs typeface="Times New Roman" pitchFamily="18" charset="0"/>
              </a:rPr>
              <a:t>ДЗОТа</a:t>
            </a:r>
            <a:r>
              <a:rPr lang="ru-RU" sz="2000" b="1" i="1" dirty="0" smtClean="0">
                <a:latin typeface="Times New Roman" pitchFamily="18" charset="0"/>
                <a:cs typeface="Times New Roman" pitchFamily="18" charset="0"/>
              </a:rPr>
              <a:t>, расположенные на высотке. Вместе в двумя бойцами Николай Сердюков отправился на штурм немецких позиций. Две огневые точки были уничтожены гранатами, но оба товарища Николая при этом погибли. Чтобы уничтожить третью огневую точку, Николай Сердюков бросился вперед и закрыл амбразуру </a:t>
            </a:r>
            <a:r>
              <a:rPr lang="ru-RU" sz="2000" b="1" i="1" dirty="0" err="1" smtClean="0">
                <a:latin typeface="Times New Roman" pitchFamily="18" charset="0"/>
                <a:cs typeface="Times New Roman" pitchFamily="18" charset="0"/>
              </a:rPr>
              <a:t>ДЗОТа</a:t>
            </a:r>
            <a:r>
              <a:rPr lang="ru-RU" sz="2000" b="1" i="1" dirty="0" smtClean="0">
                <a:latin typeface="Times New Roman" pitchFamily="18" charset="0"/>
                <a:cs typeface="Times New Roman" pitchFamily="18" charset="0"/>
              </a:rPr>
              <a:t> собственным телом. Получив короткую передышку, бойцы отделения уничтожили оставшихся в живых гитлеровцев. Николаю </a:t>
            </a:r>
            <a:r>
              <a:rPr lang="ru-RU" sz="2000" b="1" i="1" dirty="0" err="1" smtClean="0">
                <a:latin typeface="Times New Roman" pitchFamily="18" charset="0"/>
                <a:cs typeface="Times New Roman" pitchFamily="18" charset="0"/>
              </a:rPr>
              <a:t>Сердюкову</a:t>
            </a:r>
            <a:r>
              <a:rPr lang="ru-RU" sz="2000" b="1" i="1" dirty="0" smtClean="0">
                <a:latin typeface="Times New Roman" pitchFamily="18" charset="0"/>
                <a:cs typeface="Times New Roman" pitchFamily="18" charset="0"/>
              </a:rPr>
              <a:t> </a:t>
            </a:r>
            <a:r>
              <a:rPr lang="ru-RU" sz="2000" b="1" i="1" dirty="0" err="1" smtClean="0">
                <a:latin typeface="Times New Roman" pitchFamily="18" charset="0"/>
                <a:cs typeface="Times New Roman" pitchFamily="18" charset="0"/>
              </a:rPr>
              <a:t>посметрно</a:t>
            </a:r>
            <a:r>
              <a:rPr lang="ru-RU" sz="2000" b="1" i="1" dirty="0" smtClean="0">
                <a:latin typeface="Times New Roman" pitchFamily="18" charset="0"/>
                <a:cs typeface="Times New Roman" pitchFamily="18" charset="0"/>
              </a:rPr>
              <a:t> было присвоено звание Героя Советского Союза, также он был награжден орденом Ленина. </a:t>
            </a:r>
            <a:endParaRPr lang="ru-RU" sz="2000" b="1" i="1" dirty="0">
              <a:latin typeface="Times New Roman" pitchFamily="18" charset="0"/>
              <a:cs typeface="Times New Roman" pitchFamily="18" charset="0"/>
            </a:endParaRPr>
          </a:p>
        </p:txBody>
      </p:sp>
      <p:pic>
        <p:nvPicPr>
          <p:cNvPr id="25602" name="Picture 2" descr="C:\Users\вера\Desktop\фото 6б\hello_html_m2f673b3b.jpg"/>
          <p:cNvPicPr>
            <a:picLocks noChangeAspect="1" noChangeArrowheads="1"/>
          </p:cNvPicPr>
          <p:nvPr/>
        </p:nvPicPr>
        <p:blipFill>
          <a:blip r:embed="rId2" cstate="print"/>
          <a:srcRect/>
          <a:stretch>
            <a:fillRect/>
          </a:stretch>
        </p:blipFill>
        <p:spPr bwMode="auto">
          <a:xfrm>
            <a:off x="431540" y="908720"/>
            <a:ext cx="2376264" cy="3960440"/>
          </a:xfrm>
          <a:prstGeom prst="rect">
            <a:avLst/>
          </a:prstGeom>
          <a:ln>
            <a:noFill/>
          </a:ln>
          <a:effectLst>
            <a:softEdge rad="317500"/>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371</TotalTime>
  <Words>683</Words>
  <Application>Microsoft Office PowerPoint</Application>
  <PresentationFormat>Экран (4:3)</PresentationFormat>
  <Paragraphs>44</Paragraphs>
  <Slides>22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Тема Office</vt:lpstr>
      <vt:lpstr>   Герои Сталинградской битвы</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Solaris</dc:creator>
  <cp:lastModifiedBy>Светлана Локотилова</cp:lastModifiedBy>
  <cp:revision>33</cp:revision>
  <dcterms:created xsi:type="dcterms:W3CDTF">2015-04-30T16:13:06Z</dcterms:created>
  <dcterms:modified xsi:type="dcterms:W3CDTF">2025-01-21T16:12:54Z</dcterms:modified>
</cp:coreProperties>
</file>