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6"/>
  </p:notesMasterIdLst>
  <p:handoutMasterIdLst>
    <p:handoutMasterId r:id="rId2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94C9F0D-23DB-4A05-B4C7-EEF7497598E9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6999" y="812520"/>
            <a:ext cx="5345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19"/>
            <a:ext cx="6047639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399"/>
            <a:ext cx="3280679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C778564-BF3C-4ABE-B38D-D9DC66C0A5F0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9CD9FB-F9ED-4890-9DA7-C0369EDA26E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98187B-8566-4025-BA16-56A61B9ADD7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F2BA4A7-C904-4D60-9158-EFCFDF80712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1D2E76-3149-435B-BAD8-B13AB25DEBD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C1E8D8-0B66-4DEB-A75E-9026DD4AD16A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1FBB8B-6990-4010-A3D8-FA5B7B635F5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C5D2B6-3B42-4A2D-B46C-3C761D455117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463BBF-4F6F-4D49-AD83-492482ECB9B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DFF955-E56C-4E2F-9A30-D4780CB039D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E75586-2AF8-4470-BB66-B55D9F609818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B7A23D-32D9-4F42-B85D-8C0E96F3B009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69C45A-494B-4EF2-9C87-35D0B8367831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8E24DD-62E1-4B98-AB1B-EED08002B93D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F8DD47-C305-41EC-9800-AC0349DE52A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DEA21E-215B-40AD-9DD7-9713AEFA7CD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177D13-C75E-499F-9901-8D2210425C3A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36DC8F-468F-48FD-8051-D8D265EFA29D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41E364-29D6-4378-9647-8ED265A69A9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CD8BBA-6DC9-4740-91A0-8A154BB14B5D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27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767B25-78E1-4E16-88E3-5C3E3C77090E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439E92-FCB9-43E1-AC13-4271A5313CED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E7BD5E-9E80-4147-86AA-D7877EF0645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A26AD7E-7763-4F03-86B4-B5150394C841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FC7144-218B-4A3F-8997-75EF1AFA089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E49F69-CC78-45E8-939D-D7D5D08273E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AA6C8F-B7B6-4398-B531-50646D5E9DD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F8B41D-7061-44AC-BCB7-37032421CFDE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96BCCCD8-40C1-4B03-9D4A-BFB8FE1B9110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9D063E-B83E-4C4F-A8A7-0BD1AF73A88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C47FEE-1114-4C63-97D9-20FAE545D71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3AAAB0-B901-4667-92AF-55BE19D68B81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9C372F-A9D9-4376-88A6-EBCC60BCB96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2C8BF-FB48-4363-99AB-5CB563D3D6C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F77AA5-BA49-43D3-B04B-E130581FD71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A8D1AE0-F86A-46E9-962D-4432C049E9D5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91FEC2-3077-4D8E-851A-44D404F4BDA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491F660-3582-4090-A756-0D03253D9A5C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9B9D0F-5661-4D81-8070-A8B855CC23C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11C6C4-8A1A-4AFE-ADD0-6636A685F79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2C419F-6FF8-4A2C-8696-37AD5CEA5B1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D76441CA-BBDD-4712-A318-A896C419AA53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3492CD-E169-42D3-B45B-0AA978482830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B3F323-360D-474E-A822-0DE25E73AB8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9A67C5-209B-4433-9FA2-CB2FF4EE997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124B31-F8B6-40BA-9D32-2035F5B244B4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B76773-F8C1-40DB-BA07-1C516B9C7E5C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1E09BC3A-E2BF-440E-AEEE-D0F8F68C12BF}" type="datetime1">
              <a:rPr lang="ru-RU" smtClean="0"/>
              <a:pPr lvl="0"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DE0DEB-B6DC-4A0E-8039-0C651B997422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80"/>
            <a:ext cx="7772039" cy="146951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E09BC3A-E2BF-440E-AEEE-D0F8F68C12BF}" type="datetime1">
              <a:rPr lang="ru-RU"/>
              <a:pPr lvl="0"/>
              <a:t>2016-1-26</a:t>
            </a:fld>
            <a:endParaRPr lang="ru-RU"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1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79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B04966A-C359-459B-8BC1-9B8FFA2EDEF3}" type="slidenum">
              <a:t>‹#›</a:t>
            </a:fld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19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5255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DEA21E-215B-40AD-9DD7-9713AEFA7CDF}" type="datetime1">
              <a:rPr lang="ru-RU"/>
              <a:pPr lvl="0"/>
              <a:t>2016-1-26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1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79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5F5A34D-B56B-49A1-BFDB-E44198CFA40B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75000"/>
        <a:buFont typeface="StarSymbol"/>
        <a:buChar char="–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75000"/>
        <a:buFont typeface="StarSymbol"/>
        <a:buChar char="–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638"/>
        </a:spcBef>
        <a:spcAft>
          <a:spcPts val="0"/>
        </a:spcAft>
        <a:buSzPct val="45000"/>
        <a:buFont typeface="Arial" pitchFamily="32"/>
        <a:buChar char="•"/>
        <a:tabLst/>
        <a:defRPr lang="ru-RU" sz="32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119" cy="45255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type="body" sz="quarter" idx="4294967295"/>
          </p:nvPr>
        </p:nvSpPr>
        <p:spPr>
          <a:xfrm>
            <a:off x="4648320" y="1600200"/>
            <a:ext cx="4038119" cy="45255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6BCCCD8-40C1-4B03-9D4A-BFB8FE1B9110}" type="datetime1">
              <a:rPr lang="ru-RU"/>
              <a:pPr lvl="0"/>
              <a:t>2016-1-26</a:t>
            </a:fld>
            <a:endParaRPr lang="ru-RU"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1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79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D90F170-4ED3-4518-A470-A0C1F5C77DC2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ru-RU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1pPr>
      <a:lvl2pPr lvl="1" rtl="0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2pPr>
      <a:lvl3pPr lvl="2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3pPr>
      <a:lvl4pPr lvl="3" rtl="0">
        <a:buSzPct val="75000"/>
        <a:buFont typeface="StarSymbol"/>
        <a:buChar char="–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4pPr>
      <a:lvl5pPr lvl="4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5pPr>
      <a:lvl6pPr lvl="5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6pPr>
      <a:lvl7pPr lvl="6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7pPr>
      <a:lvl8pPr lvl="7" rtl="0">
        <a:buSzPct val="45000"/>
        <a:buFont typeface="StarSymbol"/>
        <a:buChar char="●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558"/>
        </a:spcBef>
        <a:spcAft>
          <a:spcPts val="0"/>
        </a:spcAft>
        <a:buSzPct val="45000"/>
        <a:buFont typeface="Arial" pitchFamily="32"/>
        <a:buChar char="•"/>
        <a:tabLst/>
        <a:defRPr lang="ru-RU" sz="28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76441CA-BBDD-4712-A318-A896C419AA53}" type="datetime1">
              <a:rPr lang="ru-RU"/>
              <a:pPr lvl="0"/>
              <a:t>2016-1-26</a:t>
            </a:fld>
            <a:endParaRPr lang="ru-RU"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1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079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E1D048F-4F41-40F0-B6FA-604216E71E86}" type="slidenum">
              <a:t>‹#›</a:t>
            </a:fld>
            <a:endParaRPr lang="ru-RU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19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hangingPunct="1">
        <a:tabLst/>
        <a:defRPr lang="ru-RU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457200" y="274680"/>
            <a:ext cx="8229240" cy="15109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l"/>
            <a:endParaRPr lang="ru-RU" sz="1800"/>
          </a:p>
        </p:txBody>
      </p:sp>
      <p:sp>
        <p:nvSpPr>
          <p:cNvPr id="3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428760" y="1928879"/>
            <a:ext cx="8229240" cy="4525559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1999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3999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>
              <a:latin typeface="" pitchFamily="18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0" y="-72000"/>
            <a:ext cx="9143999" cy="693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0" y="274680"/>
            <a:ext cx="6143399" cy="2225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0000FF"/>
                </a:solidFill>
              </a:rPr>
              <a:t>В каждом доме день и ночь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Радио звучало.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Оно для ленинградцев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Связью с миром стало.</a:t>
            </a:r>
          </a:p>
        </p:txBody>
      </p:sp>
      <p:pic>
        <p:nvPicPr>
          <p:cNvPr id="3" name="Содержимое 9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285840" y="3071879"/>
            <a:ext cx="4357439" cy="3428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10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5429159" y="857159"/>
            <a:ext cx="3428639" cy="564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0"/>
            <a:ext cx="8229240" cy="21427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008000"/>
                </a:solidFill>
              </a:rPr>
              <a:t>В городе воздушная тревога,</a:t>
            </a:r>
            <a:br>
              <a:rPr lang="ru-RU" sz="3600" b="1">
                <a:solidFill>
                  <a:srgbClr val="008000"/>
                </a:solidFill>
              </a:rPr>
            </a:br>
            <a:r>
              <a:rPr lang="ru-RU" sz="3600" b="1">
                <a:solidFill>
                  <a:srgbClr val="008000"/>
                </a:solidFill>
              </a:rPr>
              <a:t>Вой сирены слышится опять.</a:t>
            </a:r>
            <a:br>
              <a:rPr lang="ru-RU" sz="3600" b="1">
                <a:solidFill>
                  <a:srgbClr val="008000"/>
                </a:solidFill>
              </a:rPr>
            </a:br>
            <a:r>
              <a:rPr lang="ru-RU" sz="3600" b="1">
                <a:solidFill>
                  <a:srgbClr val="008000"/>
                </a:solidFill>
              </a:rPr>
              <a:t>Лишь бомбоубежище могло бы</a:t>
            </a:r>
            <a:br>
              <a:rPr lang="ru-RU" sz="3600" b="1">
                <a:solidFill>
                  <a:srgbClr val="008000"/>
                </a:solidFill>
              </a:rPr>
            </a:br>
            <a:r>
              <a:rPr lang="ru-RU" sz="3600" b="1">
                <a:solidFill>
                  <a:srgbClr val="008000"/>
                </a:solidFill>
              </a:rPr>
              <a:t>Спасеньем ленинградцам стать.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57119" y="2571839"/>
            <a:ext cx="4057920" cy="392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857839" y="2571839"/>
            <a:ext cx="4000320" cy="3928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642960" y="214199"/>
            <a:ext cx="7929359" cy="19285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FF0000"/>
                </a:solidFill>
              </a:rPr>
              <a:t>Смерти назло и блокаде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Музыка не молчит.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За пультом стоит Шостакович.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Симфония в зале звучит.</a:t>
            </a:r>
          </a:p>
        </p:txBody>
      </p:sp>
      <p:pic>
        <p:nvPicPr>
          <p:cNvPr id="3" name="Содержимое 7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428760" y="2571839"/>
            <a:ext cx="3928680" cy="400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8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786199" y="2571839"/>
            <a:ext cx="4005719" cy="400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3640" cy="19997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984807"/>
                </a:solidFill>
              </a:rPr>
              <a:t>В городе блокадном люди выживали.</a:t>
            </a:r>
            <a:br>
              <a:rPr lang="ru-RU" sz="3600" b="1">
                <a:solidFill>
                  <a:srgbClr val="984807"/>
                </a:solidFill>
              </a:rPr>
            </a:br>
            <a:r>
              <a:rPr lang="ru-RU" sz="3600" b="1">
                <a:solidFill>
                  <a:srgbClr val="984807"/>
                </a:solidFill>
              </a:rPr>
              <a:t>От холода и голода они детей спасали.</a:t>
            </a:r>
            <a:br>
              <a:rPr lang="ru-RU" sz="3600" b="1">
                <a:solidFill>
                  <a:srgbClr val="984807"/>
                </a:solidFill>
              </a:rPr>
            </a:br>
            <a:r>
              <a:rPr lang="ru-RU" sz="3600" b="1">
                <a:solidFill>
                  <a:srgbClr val="984807"/>
                </a:solidFill>
              </a:rPr>
              <a:t>Чтоб согреться, мебель  в буржуйках сжигали</a:t>
            </a:r>
            <a:br>
              <a:rPr lang="ru-RU" sz="3600" b="1">
                <a:solidFill>
                  <a:srgbClr val="984807"/>
                </a:solidFill>
              </a:rPr>
            </a:br>
            <a:r>
              <a:rPr lang="ru-RU" sz="3600" b="1">
                <a:solidFill>
                  <a:srgbClr val="984807"/>
                </a:solidFill>
              </a:rPr>
              <a:t>И свой кусочек хлеба детям отдавали.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57119" y="2951999"/>
            <a:ext cx="4071600" cy="3476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786199" y="2951999"/>
            <a:ext cx="4038119" cy="3477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57119" y="3857759"/>
            <a:ext cx="3746879" cy="2734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5040000" y="285840"/>
            <a:ext cx="3746520" cy="278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6"/>
          <p:cNvPicPr>
            <a:picLocks noChangeAspect="1"/>
          </p:cNvPicPr>
          <p:nvPr/>
        </p:nvPicPr>
        <p:blipFill>
          <a:blip r:embed="rId5" cstate="email">
            <a:alphaModFix/>
            <a:lum/>
          </a:blip>
          <a:srcRect t="12598"/>
          <a:stretch>
            <a:fillRect/>
          </a:stretch>
        </p:blipFill>
        <p:spPr>
          <a:xfrm>
            <a:off x="357119" y="285840"/>
            <a:ext cx="3785760" cy="27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6" cstate="email">
            <a:alphaModFix/>
            <a:lum/>
          </a:blip>
          <a:srcRect/>
          <a:stretch>
            <a:fillRect/>
          </a:stretch>
        </p:blipFill>
        <p:spPr>
          <a:xfrm>
            <a:off x="4929120" y="3929039"/>
            <a:ext cx="3857399" cy="26427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8"/>
          <p:cNvSpPr/>
          <p:nvPr/>
        </p:nvSpPr>
        <p:spPr>
          <a:xfrm>
            <a:off x="714240" y="2967479"/>
            <a:ext cx="7643519" cy="1006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6000" b="1" i="0" u="none" strike="noStrike" kern="1200" spc="0">
                <a:ln>
                  <a:noFill/>
                </a:ln>
                <a:solidFill>
                  <a:srgbClr val="FFFF00"/>
                </a:solidFill>
                <a:latin typeface="Calibri" pitchFamily="18"/>
                <a:ea typeface="Microsoft YaHei" pitchFamily="2"/>
                <a:cs typeface="Mangal" pitchFamily="2"/>
              </a:rPr>
              <a:t>ДЕТИ БЛОКАДЫ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85840"/>
            <a:ext cx="9143640" cy="20714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0070C0"/>
                </a:solidFill>
              </a:rPr>
              <a:t>Чтобы жизнь спасти ленинградцам,</a:t>
            </a:r>
            <a:br>
              <a:rPr lang="ru-RU" sz="3600" b="1">
                <a:solidFill>
                  <a:srgbClr val="0070C0"/>
                </a:solidFill>
              </a:rPr>
            </a:br>
            <a:r>
              <a:rPr lang="ru-RU" sz="3600" b="1">
                <a:solidFill>
                  <a:srgbClr val="0070C0"/>
                </a:solidFill>
              </a:rPr>
              <a:t>Зимой в сорок первом году </a:t>
            </a:r>
            <a:br>
              <a:rPr lang="ru-RU" sz="3600" b="1">
                <a:solidFill>
                  <a:srgbClr val="0070C0"/>
                </a:solidFill>
              </a:rPr>
            </a:br>
            <a:r>
              <a:rPr lang="ru-RU" sz="3600" b="1">
                <a:solidFill>
                  <a:srgbClr val="0070C0"/>
                </a:solidFill>
              </a:rPr>
              <a:t>С хлебом шли в город машины</a:t>
            </a:r>
            <a:br>
              <a:rPr lang="ru-RU" sz="3600" b="1">
                <a:solidFill>
                  <a:srgbClr val="0070C0"/>
                </a:solidFill>
              </a:rPr>
            </a:br>
            <a:r>
              <a:rPr lang="ru-RU" sz="3600" b="1">
                <a:solidFill>
                  <a:srgbClr val="0070C0"/>
                </a:solidFill>
              </a:rPr>
              <a:t>По Ладоге, прямо по льду.</a:t>
            </a:r>
            <a:r>
              <a:rPr lang="ru-RU" sz="3600" b="1">
                <a:solidFill>
                  <a:srgbClr val="17375E"/>
                </a:solidFill>
              </a:rPr>
              <a:t/>
            </a:r>
            <a:br>
              <a:rPr lang="ru-RU" sz="3600" b="1">
                <a:solidFill>
                  <a:srgbClr val="17375E"/>
                </a:solidFill>
              </a:rPr>
            </a:br>
            <a:endParaRPr lang="ru-RU" sz="3600" b="1">
              <a:solidFill>
                <a:srgbClr val="17375E"/>
              </a:solidFill>
            </a:endParaRP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503999" y="2807999"/>
            <a:ext cx="3928680" cy="3815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1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5083559" y="2824199"/>
            <a:ext cx="3928680" cy="372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457200" y="357119"/>
            <a:ext cx="8229240" cy="24285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b="1">
                <a:solidFill>
                  <a:srgbClr val="CC0000"/>
                </a:solidFill>
              </a:rPr>
              <a:t>«Дорогой жизни» Ладогу назвали,</a:t>
            </a:r>
            <a:br>
              <a:rPr lang="ru-RU" sz="4000" b="1">
                <a:solidFill>
                  <a:srgbClr val="CC0000"/>
                </a:solidFill>
              </a:rPr>
            </a:br>
            <a:r>
              <a:rPr lang="ru-RU" sz="4000" b="1">
                <a:solidFill>
                  <a:srgbClr val="CC0000"/>
                </a:solidFill>
              </a:rPr>
              <a:t>Надеждой на спасение людей.</a:t>
            </a:r>
            <a:br>
              <a:rPr lang="ru-RU" sz="4000" b="1">
                <a:solidFill>
                  <a:srgbClr val="CC0000"/>
                </a:solidFill>
              </a:rPr>
            </a:br>
            <a:r>
              <a:rPr lang="ru-RU" sz="4000" b="1">
                <a:solidFill>
                  <a:srgbClr val="CC0000"/>
                </a:solidFill>
              </a:rPr>
              <a:t>Раненых, больных и истощённых</a:t>
            </a:r>
            <a:br>
              <a:rPr lang="ru-RU" sz="4000" b="1">
                <a:solidFill>
                  <a:srgbClr val="CC0000"/>
                </a:solidFill>
              </a:rPr>
            </a:br>
            <a:r>
              <a:rPr lang="ru-RU" sz="4000" b="1">
                <a:solidFill>
                  <a:srgbClr val="CC0000"/>
                </a:solidFill>
              </a:rPr>
              <a:t>Везли полуторки из города по ней.</a:t>
            </a:r>
            <a:br>
              <a:rPr lang="ru-RU" sz="4000" b="1">
                <a:solidFill>
                  <a:srgbClr val="CC0000"/>
                </a:solidFill>
              </a:rPr>
            </a:br>
            <a:endParaRPr lang="ru-RU" sz="4000" b="1">
              <a:solidFill>
                <a:srgbClr val="CC0000"/>
              </a:solidFill>
            </a:endParaRPr>
          </a:p>
        </p:txBody>
      </p:sp>
      <p:pic>
        <p:nvPicPr>
          <p:cNvPr id="3" name="Содержимое 7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500040" y="3000239"/>
            <a:ext cx="3857399" cy="3500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8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857839" y="3000239"/>
            <a:ext cx="3857399" cy="357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571319"/>
            <a:ext cx="8229240" cy="128555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b="1">
                <a:solidFill>
                  <a:srgbClr val="008000"/>
                </a:solidFill>
              </a:rPr>
              <a:t>Давайте песню мы о Ладоге споём,</a:t>
            </a:r>
            <a:br>
              <a:rPr lang="ru-RU" sz="4000" b="1">
                <a:solidFill>
                  <a:srgbClr val="008000"/>
                </a:solidFill>
              </a:rPr>
            </a:br>
            <a:r>
              <a:rPr lang="ru-RU" sz="4000" b="1">
                <a:solidFill>
                  <a:srgbClr val="008000"/>
                </a:solidFill>
              </a:rPr>
              <a:t>Ведь эту песню любят все и знают.</a:t>
            </a:r>
            <a:br>
              <a:rPr lang="ru-RU" sz="4000" b="1">
                <a:solidFill>
                  <a:srgbClr val="008000"/>
                </a:solidFill>
              </a:rPr>
            </a:br>
            <a:r>
              <a:rPr lang="ru-RU" sz="4000" b="1">
                <a:solidFill>
                  <a:srgbClr val="008000"/>
                </a:solidFill>
              </a:rPr>
              <a:t>Она как символ мужества людей.</a:t>
            </a:r>
            <a:br>
              <a:rPr lang="ru-RU" sz="4000" b="1">
                <a:solidFill>
                  <a:srgbClr val="008000"/>
                </a:solidFill>
              </a:rPr>
            </a:br>
            <a:r>
              <a:rPr lang="ru-RU" sz="4000" b="1">
                <a:solidFill>
                  <a:srgbClr val="008000"/>
                </a:solidFill>
              </a:rPr>
              <a:t>И пусть нам наши гости подпевают.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288000" y="3455999"/>
            <a:ext cx="8496000" cy="2788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88000"/>
            <a:ext cx="9429480" cy="25689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ru-RU" sz="3600" b="1">
                <a:solidFill>
                  <a:srgbClr val="0000FF"/>
                </a:solidFill>
              </a:rPr>
              <a:t>Нет смелее, нет храбрей шофёра фронтового.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Любит он свою машину – друга боевого.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И по снегу, и по льду он ведёт машину.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Как объехать полынью, не попасть на мину? 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200" b="1">
                <a:solidFill>
                  <a:srgbClr val="D60093"/>
                </a:solidFill>
              </a:rPr>
              <a:t/>
            </a:r>
            <a:br>
              <a:rPr lang="ru-RU" sz="3200" b="1">
                <a:solidFill>
                  <a:srgbClr val="D60093"/>
                </a:solidFill>
              </a:rPr>
            </a:br>
            <a:r>
              <a:rPr lang="ru-RU" sz="3200" b="1">
                <a:solidFill>
                  <a:srgbClr val="D60093"/>
                </a:solidFill>
              </a:rPr>
              <a:t>                                                                             </a:t>
            </a:r>
            <a:r>
              <a:rPr lang="ru-RU" sz="3200">
                <a:solidFill>
                  <a:srgbClr val="0070C0"/>
                </a:solidFill>
              </a:rPr>
              <a:t>  </a:t>
            </a:r>
            <a:r>
              <a:rPr lang="ru-RU" sz="2000">
                <a:solidFill>
                  <a:srgbClr val="0070C0"/>
                </a:solidFill>
              </a:rPr>
              <a:t/>
            </a:r>
            <a:br>
              <a:rPr lang="ru-RU" sz="2000">
                <a:solidFill>
                  <a:srgbClr val="0070C0"/>
                </a:solidFill>
              </a:rPr>
            </a:br>
            <a:r>
              <a:rPr lang="ru-RU" sz="2000">
                <a:solidFill>
                  <a:srgbClr val="0070C0"/>
                </a:solidFill>
              </a:rPr>
              <a:t/>
            </a:r>
            <a:br>
              <a:rPr lang="ru-RU" sz="2000">
                <a:solidFill>
                  <a:srgbClr val="0070C0"/>
                </a:solidFill>
              </a:rPr>
            </a:br>
            <a:r>
              <a:rPr lang="ru-RU" sz="2000">
                <a:solidFill>
                  <a:srgbClr val="0070C0"/>
                </a:solidFill>
              </a:rPr>
              <a:t/>
            </a:r>
            <a:br>
              <a:rPr lang="ru-RU" sz="2000">
                <a:solidFill>
                  <a:srgbClr val="0070C0"/>
                </a:solidFill>
              </a:rPr>
            </a:br>
            <a:r>
              <a:rPr lang="ru-RU" sz="200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3" name="Содержимое 11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 t="12598"/>
          <a:stretch>
            <a:fillRect/>
          </a:stretch>
        </p:blipFill>
        <p:spPr>
          <a:xfrm>
            <a:off x="0" y="2664000"/>
            <a:ext cx="9143999" cy="421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214199" y="0"/>
            <a:ext cx="8643600" cy="157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CC0000"/>
                </a:solidFill>
              </a:rPr>
              <a:t>Есть в нашем городе мемориал.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3600" b="1">
                <a:solidFill>
                  <a:srgbClr val="CC0000"/>
                </a:solidFill>
              </a:rPr>
              <a:t>Он памятью народной стал.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3600" b="1">
                <a:solidFill>
                  <a:srgbClr val="CC0000"/>
                </a:solidFill>
              </a:rPr>
              <a:t>В граните застыла Родина-мать,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3600" b="1">
                <a:solidFill>
                  <a:srgbClr val="CC0000"/>
                </a:solidFill>
              </a:rPr>
              <a:t>Чтоб павших покой всегда охранять.</a:t>
            </a:r>
          </a:p>
        </p:txBody>
      </p:sp>
      <p:pic>
        <p:nvPicPr>
          <p:cNvPr id="3" name="Содержимое 10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285840" y="2285999"/>
            <a:ext cx="5786280" cy="42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18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5643719" y="3929039"/>
            <a:ext cx="3214440" cy="2571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14199"/>
            <a:ext cx="8856000" cy="1571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b="1">
                <a:solidFill>
                  <a:srgbClr val="0070C0"/>
                </a:solidFill>
              </a:rPr>
              <a:t>Сегодня день особенный, ребята,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День памяти – торжественный, святой.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Дату со дня снятия блокады</a:t>
            </a:r>
            <a:br>
              <a:rPr lang="ru-RU" sz="3200" b="1">
                <a:solidFill>
                  <a:srgbClr val="0070C0"/>
                </a:solidFill>
              </a:rPr>
            </a:br>
            <a:r>
              <a:rPr lang="ru-RU" sz="3200" b="1">
                <a:solidFill>
                  <a:srgbClr val="0070C0"/>
                </a:solidFill>
              </a:rPr>
              <a:t>Отмечает город наш родной.я</a:t>
            </a:r>
          </a:p>
        </p:txBody>
      </p:sp>
      <p:pic>
        <p:nvPicPr>
          <p:cNvPr id="3" name="Содержимое 9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60000" y="2232000"/>
            <a:ext cx="8496000" cy="46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Спасибо тем, кто город отстоял&#10;Кто выжил в страшную блокаду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843199" y="228600"/>
            <a:ext cx="5428800" cy="1571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CC0000"/>
                </a:solidFill>
              </a:rPr>
              <a:t>Спасибо тем, кто город отстоял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3600" b="1">
                <a:solidFill>
                  <a:srgbClr val="CC0000"/>
                </a:solidFill>
              </a:rPr>
              <a:t>Кто выжил в страшную блокаду.</a:t>
            </a:r>
          </a:p>
        </p:txBody>
      </p:sp>
      <p:pic>
        <p:nvPicPr>
          <p:cNvPr id="3" name="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0" y="2916359"/>
            <a:ext cx="9143999" cy="4571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пасибо вам, герои Ленинграда.&#10;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0" y="357119"/>
            <a:ext cx="9143640" cy="107135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800" b="1">
                <a:solidFill>
                  <a:srgbClr val="FF0000"/>
                </a:solidFill>
              </a:rPr>
              <a:t/>
            </a:r>
            <a:br>
              <a:rPr lang="ru-RU" sz="4800" b="1">
                <a:solidFill>
                  <a:srgbClr val="FF0000"/>
                </a:solidFill>
              </a:rPr>
            </a:br>
            <a:endParaRPr lang="ru-RU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900 дней и  900 ноч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8686440" cy="12139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l"/>
            <a:endParaRPr lang="ru-RU" sz="1800"/>
          </a:p>
        </p:txBody>
      </p:sp>
      <p:sp>
        <p:nvSpPr>
          <p:cNvPr id="3" name="Прямоугольник 7"/>
          <p:cNvSpPr/>
          <p:nvPr/>
        </p:nvSpPr>
        <p:spPr>
          <a:xfrm>
            <a:off x="716400" y="4680000"/>
            <a:ext cx="7995600" cy="2447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В тот день, прорвав кольцо блокады,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Наш город из последних сил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Дал бой врагам, отбросив их от Ленинграда,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32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И в яростных сраженьях победил.</a:t>
            </a: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3999" cy="46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571319"/>
            <a:ext cx="8229240" cy="8456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FF0000"/>
                </a:solidFill>
              </a:rPr>
              <a:t>С чего всё начиналось?</a:t>
            </a:r>
            <a:r>
              <a:rPr lang="ru-RU" sz="3600" b="1"/>
              <a:t/>
            </a:r>
            <a:br>
              <a:rPr lang="ru-RU" sz="3600" b="1"/>
            </a:br>
            <a:r>
              <a:rPr lang="ru-RU" sz="3600" b="1"/>
              <a:t>Напали фашисты на нашу страну.</a:t>
            </a:r>
            <a:br>
              <a:rPr lang="ru-RU" sz="3600" b="1"/>
            </a:br>
            <a:r>
              <a:rPr lang="ru-RU" sz="3600" b="1"/>
              <a:t>Шли танки, летели снаряды.</a:t>
            </a:r>
            <a:br>
              <a:rPr lang="ru-RU" sz="3600" b="1"/>
            </a:br>
            <a:r>
              <a:rPr lang="ru-RU" sz="3600" b="1"/>
              <a:t>Отцы, деды, братья ушли на войну</a:t>
            </a:r>
            <a:br>
              <a:rPr lang="ru-RU" sz="3600" b="1"/>
            </a:br>
            <a:r>
              <a:rPr lang="ru-RU" sz="3600" b="1"/>
              <a:t>Сражаться с фашистской армадой.</a:t>
            </a:r>
          </a:p>
        </p:txBody>
      </p:sp>
      <p:pic>
        <p:nvPicPr>
          <p:cNvPr id="3" name="Содержимое 5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 t="7559"/>
          <a:stretch>
            <a:fillRect/>
          </a:stretch>
        </p:blipFill>
        <p:spPr>
          <a:xfrm>
            <a:off x="428760" y="3528000"/>
            <a:ext cx="3819239" cy="30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7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929120" y="3528000"/>
            <a:ext cx="3785760" cy="304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2"/>
          <p:cNvSpPr txBox="1">
            <a:spLocks noGrp="1"/>
          </p:cNvSpPr>
          <p:nvPr>
            <p:ph type="title" idx="4294967295"/>
          </p:nvPr>
        </p:nvSpPr>
        <p:spPr>
          <a:xfrm>
            <a:off x="357119" y="428760"/>
            <a:ext cx="8229240" cy="1571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0000FF"/>
                </a:solidFill>
              </a:rPr>
              <a:t>Враги окружили наш город.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В блокадном кольце Ленинград.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Над Лиговским, Невским  проспектом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Снаряды и пули летят.</a:t>
            </a:r>
          </a:p>
        </p:txBody>
      </p:sp>
      <p:pic>
        <p:nvPicPr>
          <p:cNvPr id="3" name="Содержимое 15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357119" y="2714760"/>
            <a:ext cx="4071600" cy="3571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36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714919" y="2714760"/>
            <a:ext cx="3966840" cy="357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40" y="285840"/>
            <a:ext cx="8229240" cy="164267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b="1">
                <a:solidFill>
                  <a:srgbClr val="FF0000"/>
                </a:solidFill>
              </a:rPr>
              <a:t>Охваченный войною блокадный Ленинград.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На улицах трамваи замерзшие стоят.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Разрушенные здания и надпись на стене: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«Опасно при обстреле на этой стороне».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4786199" y="2500200"/>
            <a:ext cx="3928680" cy="38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285840" y="2500200"/>
            <a:ext cx="3928680" cy="3851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40" y="285840"/>
            <a:ext cx="8229240" cy="164267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b="1">
                <a:solidFill>
                  <a:srgbClr val="FF0000"/>
                </a:solidFill>
              </a:rPr>
              <a:t>Охваченный войною блокадный Ленинград.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На улицах трамваи замерзшие стоят.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Разрушенные здания и надпись на стене: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«Опасно при обстреле на этой стороне».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4786199" y="2500200"/>
            <a:ext cx="3928680" cy="3857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285840" y="2500200"/>
            <a:ext cx="3928680" cy="3851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-214199" y="0"/>
            <a:ext cx="9643679" cy="14173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0000FF"/>
                </a:solidFill>
              </a:rPr>
              <a:t>В водопроводных кранах не вода, а лёд.</a:t>
            </a:r>
            <a:br>
              <a:rPr lang="ru-RU" sz="3600" b="1">
                <a:solidFill>
                  <a:srgbClr val="0000FF"/>
                </a:solidFill>
              </a:rPr>
            </a:br>
            <a:r>
              <a:rPr lang="ru-RU" sz="3600" b="1">
                <a:solidFill>
                  <a:srgbClr val="0000FF"/>
                </a:solidFill>
              </a:rPr>
              <a:t>И только прорубь невская горожан спасёт.</a:t>
            </a: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500040" y="1500119"/>
            <a:ext cx="8143560" cy="4785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28760"/>
            <a:ext cx="8229240" cy="142847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b="1">
                <a:solidFill>
                  <a:srgbClr val="CC0000"/>
                </a:solidFill>
              </a:rPr>
              <a:t>Цену хлебу знает каждый ленинградец.</a:t>
            </a:r>
            <a:br>
              <a:rPr lang="ru-RU" sz="3600" b="1">
                <a:solidFill>
                  <a:srgbClr val="CC0000"/>
                </a:solidFill>
              </a:rPr>
            </a:br>
            <a:r>
              <a:rPr lang="ru-RU" sz="4000" b="1">
                <a:solidFill>
                  <a:srgbClr val="CC0000"/>
                </a:solidFill>
              </a:rPr>
              <a:t>Маленький</a:t>
            </a:r>
            <a:r>
              <a:rPr lang="ru-RU" sz="3600" b="1">
                <a:solidFill>
                  <a:srgbClr val="CC0000"/>
                </a:solidFill>
              </a:rPr>
              <a:t> кусочек – 125 грамм получали ленинградцы по карточкам на день.</a:t>
            </a:r>
          </a:p>
        </p:txBody>
      </p:sp>
      <p:pic>
        <p:nvPicPr>
          <p:cNvPr id="3" name="Содержимое 4"/>
          <p:cNvPicPr>
            <a:picLocks noChangeAspect="1"/>
          </p:cNvPicPr>
          <p:nvPr/>
        </p:nvPicPr>
        <p:blipFill>
          <a:blip r:embed="rId3" cstate="email">
            <a:alphaModFix/>
            <a:lum/>
          </a:blip>
          <a:srcRect/>
          <a:stretch>
            <a:fillRect/>
          </a:stretch>
        </p:blipFill>
        <p:spPr>
          <a:xfrm>
            <a:off x="500040" y="2807999"/>
            <a:ext cx="3928680" cy="3478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Содержимое 5"/>
          <p:cNvPicPr>
            <a:picLocks noChangeAspect="1"/>
          </p:cNvPicPr>
          <p:nvPr/>
        </p:nvPicPr>
        <p:blipFill>
          <a:blip r:embed="rId4" cstate="email">
            <a:alphaModFix/>
            <a:lum/>
          </a:blip>
          <a:srcRect/>
          <a:stretch>
            <a:fillRect/>
          </a:stretch>
        </p:blipFill>
        <p:spPr>
          <a:xfrm>
            <a:off x="4857839" y="2807999"/>
            <a:ext cx="3928680" cy="354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бычный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131</Words>
  <Application>Microsoft Office PowerPoint</Application>
  <PresentationFormat>Экран (4:3)</PresentationFormat>
  <Paragraphs>23</Paragraphs>
  <Slides>21</Slides>
  <Notes>21</Notes>
  <HiddenSlides>1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Обычный</vt:lpstr>
      <vt:lpstr>Обычный 1</vt:lpstr>
      <vt:lpstr>Обычный 2</vt:lpstr>
      <vt:lpstr>Обычный 3</vt:lpstr>
      <vt:lpstr>Слайд 1</vt:lpstr>
      <vt:lpstr>Сегодня день особенный, ребята, День памяти – торжественный, святой. Дату со дня снятия блокады Отмечает город наш родной.я</vt:lpstr>
      <vt:lpstr>Слайд 3</vt:lpstr>
      <vt:lpstr>С чего всё начиналось? Напали фашисты на нашу страну. Шли танки, летели снаряды. Отцы, деды, братья ушли на войну Сражаться с фашистской армадой.</vt:lpstr>
      <vt:lpstr>Враги окружили наш город. В блокадном кольце Ленинград. Над Лиговским, Невским  проспектом Снаряды и пули летят.</vt:lpstr>
      <vt:lpstr>Охваченный войною блокадный Ленинград. На улицах трамваи замерзшие стоят. Разрушенные здания и надпись на стене: «Опасно при обстреле на этой стороне».</vt:lpstr>
      <vt:lpstr>Охваченный войною блокадный Ленинград. На улицах трамваи замерзшие стоят. Разрушенные здания и надпись на стене: «Опасно при обстреле на этой стороне».</vt:lpstr>
      <vt:lpstr>В водопроводных кранах не вода, а лёд. И только прорубь невская горожан спасёт.</vt:lpstr>
      <vt:lpstr>Цену хлебу знает каждый ленинградец. Маленький кусочек – 125 грамм получали ленинградцы по карточкам на день.</vt:lpstr>
      <vt:lpstr>В каждом доме день и ночь Радио звучало. Оно для ленинградцев Связью с миром стало.</vt:lpstr>
      <vt:lpstr>В городе воздушная тревога, Вой сирены слышится опять. Лишь бомбоубежище могло бы Спасеньем ленинградцам стать.</vt:lpstr>
      <vt:lpstr>Смерти назло и блокаде Музыка не молчит. За пультом стоит Шостакович. Симфония в зале звучит.</vt:lpstr>
      <vt:lpstr>В городе блокадном люди выживали. От холода и голода они детей спасали. Чтоб согреться, мебель  в буржуйках сжигали И свой кусочек хлеба детям отдавали.</vt:lpstr>
      <vt:lpstr>Слайд 14</vt:lpstr>
      <vt:lpstr>Чтобы жизнь спасти ленинградцам, Зимой в сорок первом году  С хлебом шли в город машины По Ладоге, прямо по льду. </vt:lpstr>
      <vt:lpstr>«Дорогой жизни» Ладогу назвали, Надеждой на спасение людей. Раненых, больных и истощённых Везли полуторки из города по ней. </vt:lpstr>
      <vt:lpstr>Давайте песню мы о Ладоге споём, Ведь эту песню любят все и знают. Она как символ мужества людей. И пусть нам наши гости подпевают.</vt:lpstr>
      <vt:lpstr>Нет смелее, нет храбрей шофёра фронтового. Любит он свою машину – друга боевого. И по снегу, и по льду он ведёт машину. Как объехать полынью, не попасть на мину?                                                                                     .</vt:lpstr>
      <vt:lpstr>Есть в нашем городе мемориал. Он памятью народной стал. В граните застыла Родина-мать, Чтоб павших покой всегда охранять.</vt:lpstr>
      <vt:lpstr>Спасибо тем, кто город отстоял Кто выжил в страшную блокаду.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</cp:revision>
  <dcterms:modified xsi:type="dcterms:W3CDTF">2016-01-26T07:30:36Z</dcterms:modified>
</cp:coreProperties>
</file>